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74"/>
  </p:notesMasterIdLst>
  <p:sldIdLst>
    <p:sldId id="256" r:id="rId5"/>
    <p:sldId id="257" r:id="rId6"/>
    <p:sldId id="337" r:id="rId7"/>
    <p:sldId id="336" r:id="rId8"/>
    <p:sldId id="335" r:id="rId9"/>
    <p:sldId id="319" r:id="rId10"/>
    <p:sldId id="258" r:id="rId11"/>
    <p:sldId id="260" r:id="rId12"/>
    <p:sldId id="259" r:id="rId13"/>
    <p:sldId id="301" r:id="rId14"/>
    <p:sldId id="297" r:id="rId15"/>
    <p:sldId id="299" r:id="rId16"/>
    <p:sldId id="320" r:id="rId17"/>
    <p:sldId id="261" r:id="rId18"/>
    <p:sldId id="262" r:id="rId19"/>
    <p:sldId id="321" r:id="rId20"/>
    <p:sldId id="264" r:id="rId21"/>
    <p:sldId id="302" r:id="rId22"/>
    <p:sldId id="322" r:id="rId23"/>
    <p:sldId id="323" r:id="rId24"/>
    <p:sldId id="265" r:id="rId25"/>
    <p:sldId id="324" r:id="rId26"/>
    <p:sldId id="326" r:id="rId27"/>
    <p:sldId id="327" r:id="rId28"/>
    <p:sldId id="328" r:id="rId29"/>
    <p:sldId id="329" r:id="rId30"/>
    <p:sldId id="269" r:id="rId31"/>
    <p:sldId id="303" r:id="rId32"/>
    <p:sldId id="306" r:id="rId33"/>
    <p:sldId id="304" r:id="rId34"/>
    <p:sldId id="305" r:id="rId35"/>
    <p:sldId id="285" r:id="rId36"/>
    <p:sldId id="310" r:id="rId37"/>
    <p:sldId id="311" r:id="rId38"/>
    <p:sldId id="313" r:id="rId39"/>
    <p:sldId id="312" r:id="rId40"/>
    <p:sldId id="314" r:id="rId41"/>
    <p:sldId id="308" r:id="rId42"/>
    <p:sldId id="309" r:id="rId43"/>
    <p:sldId id="315" r:id="rId44"/>
    <p:sldId id="307" r:id="rId45"/>
    <p:sldId id="286" r:id="rId46"/>
    <p:sldId id="287" r:id="rId47"/>
    <p:sldId id="293" r:id="rId48"/>
    <p:sldId id="291" r:id="rId49"/>
    <p:sldId id="330" r:id="rId50"/>
    <p:sldId id="292" r:id="rId51"/>
    <p:sldId id="317" r:id="rId52"/>
    <p:sldId id="271" r:id="rId53"/>
    <p:sldId id="316" r:id="rId54"/>
    <p:sldId id="331" r:id="rId55"/>
    <p:sldId id="273" r:id="rId56"/>
    <p:sldId id="274" r:id="rId57"/>
    <p:sldId id="275" r:id="rId58"/>
    <p:sldId id="276" r:id="rId59"/>
    <p:sldId id="278" r:id="rId60"/>
    <p:sldId id="333" r:id="rId61"/>
    <p:sldId id="318" r:id="rId62"/>
    <p:sldId id="280" r:id="rId63"/>
    <p:sldId id="334" r:id="rId64"/>
    <p:sldId id="338" r:id="rId65"/>
    <p:sldId id="340" r:id="rId66"/>
    <p:sldId id="342" r:id="rId67"/>
    <p:sldId id="332" r:id="rId68"/>
    <p:sldId id="341" r:id="rId69"/>
    <p:sldId id="282" r:id="rId70"/>
    <p:sldId id="284" r:id="rId71"/>
    <p:sldId id="283" r:id="rId72"/>
    <p:sldId id="343" r:id="rId7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501" autoAdjust="0"/>
    <p:restoredTop sz="62162" autoAdjust="0"/>
  </p:normalViewPr>
  <p:slideViewPr>
    <p:cSldViewPr snapToGrid="0" snapToObjects="1">
      <p:cViewPr varScale="1">
        <p:scale>
          <a:sx n="79" d="100"/>
          <a:sy n="79" d="100"/>
        </p:scale>
        <p:origin x="-1440" y="-9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73" Type="http://schemas.openxmlformats.org/officeDocument/2006/relationships/slide" Target="slides/slide69.xml"/><Relationship Id="rId74" Type="http://schemas.openxmlformats.org/officeDocument/2006/relationships/notesMaster" Target="notesMasters/notesMaster1.xml"/><Relationship Id="rId75" Type="http://schemas.openxmlformats.org/officeDocument/2006/relationships/printerSettings" Target="printerSettings/printerSettings1.bin"/><Relationship Id="rId76" Type="http://schemas.openxmlformats.org/officeDocument/2006/relationships/presProps" Target="presProps.xml"/><Relationship Id="rId77" Type="http://schemas.openxmlformats.org/officeDocument/2006/relationships/viewProps" Target="viewProps.xml"/><Relationship Id="rId78" Type="http://schemas.openxmlformats.org/officeDocument/2006/relationships/theme" Target="theme/theme1.xml"/><Relationship Id="rId79" Type="http://schemas.openxmlformats.org/officeDocument/2006/relationships/tableStyles" Target="tableStyles.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4" name="PlaceHolder 1"/>
          <p:cNvSpPr>
            <a:spLocks noGrp="1"/>
          </p:cNvSpPr>
          <p:nvPr>
            <p:ph type="body"/>
          </p:nvPr>
        </p:nvSpPr>
        <p:spPr>
          <a:xfrm>
            <a:off x="756000" y="5078520"/>
            <a:ext cx="6047640" cy="4811040"/>
          </a:xfrm>
          <a:prstGeom prst="rect">
            <a:avLst/>
          </a:prstGeom>
        </p:spPr>
        <p:txBody>
          <a:bodyPr wrap="none" lIns="0" tIns="0" rIns="0" bIns="0"/>
          <a:lstStyle/>
          <a:p>
            <a:r>
              <a:rPr lang="en-AU"/>
              <a:t>Click to edit the notes format</a:t>
            </a:r>
            <a:endParaRPr/>
          </a:p>
        </p:txBody>
      </p:sp>
      <p:sp>
        <p:nvSpPr>
          <p:cNvPr id="145" name="PlaceHolder 2"/>
          <p:cNvSpPr>
            <a:spLocks noGrp="1"/>
          </p:cNvSpPr>
          <p:nvPr>
            <p:ph type="hdr"/>
          </p:nvPr>
        </p:nvSpPr>
        <p:spPr>
          <a:xfrm>
            <a:off x="0" y="0"/>
            <a:ext cx="3280680" cy="534240"/>
          </a:xfrm>
          <a:prstGeom prst="rect">
            <a:avLst/>
          </a:prstGeom>
        </p:spPr>
        <p:txBody>
          <a:bodyPr wrap="none" lIns="0" tIns="0" rIns="0" bIns="0"/>
          <a:lstStyle/>
          <a:p>
            <a:r>
              <a:rPr lang="en-AU"/>
              <a:t>&lt;header&gt;</a:t>
            </a:r>
            <a:endParaRPr/>
          </a:p>
        </p:txBody>
      </p:sp>
      <p:sp>
        <p:nvSpPr>
          <p:cNvPr id="146" name="PlaceHolder 3"/>
          <p:cNvSpPr>
            <a:spLocks noGrp="1"/>
          </p:cNvSpPr>
          <p:nvPr>
            <p:ph type="dt"/>
          </p:nvPr>
        </p:nvSpPr>
        <p:spPr>
          <a:xfrm>
            <a:off x="4278960" y="0"/>
            <a:ext cx="3280680" cy="534240"/>
          </a:xfrm>
          <a:prstGeom prst="rect">
            <a:avLst/>
          </a:prstGeom>
        </p:spPr>
        <p:txBody>
          <a:bodyPr wrap="none" lIns="0" tIns="0" rIns="0" bIns="0"/>
          <a:lstStyle/>
          <a:p>
            <a:pPr algn="r"/>
            <a:r>
              <a:rPr lang="en-AU"/>
              <a:t>&lt;date/time&gt;</a:t>
            </a:r>
            <a:endParaRPr/>
          </a:p>
        </p:txBody>
      </p:sp>
      <p:sp>
        <p:nvSpPr>
          <p:cNvPr id="147" name="PlaceHolder 4"/>
          <p:cNvSpPr>
            <a:spLocks noGrp="1"/>
          </p:cNvSpPr>
          <p:nvPr>
            <p:ph type="ftr"/>
          </p:nvPr>
        </p:nvSpPr>
        <p:spPr>
          <a:xfrm>
            <a:off x="0" y="10157400"/>
            <a:ext cx="3280680" cy="534240"/>
          </a:xfrm>
          <a:prstGeom prst="rect">
            <a:avLst/>
          </a:prstGeom>
        </p:spPr>
        <p:txBody>
          <a:bodyPr wrap="none" lIns="0" tIns="0" rIns="0" bIns="0" anchor="b"/>
          <a:lstStyle/>
          <a:p>
            <a:r>
              <a:rPr lang="en-AU"/>
              <a:t>&lt;footer&gt;</a:t>
            </a:r>
            <a:endParaRPr/>
          </a:p>
        </p:txBody>
      </p:sp>
      <p:sp>
        <p:nvSpPr>
          <p:cNvPr id="148" name="PlaceHolder 5"/>
          <p:cNvSpPr>
            <a:spLocks noGrp="1"/>
          </p:cNvSpPr>
          <p:nvPr>
            <p:ph type="sldNum"/>
          </p:nvPr>
        </p:nvSpPr>
        <p:spPr>
          <a:xfrm>
            <a:off x="4278960" y="10157400"/>
            <a:ext cx="3280680" cy="534240"/>
          </a:xfrm>
          <a:prstGeom prst="rect">
            <a:avLst/>
          </a:prstGeom>
        </p:spPr>
        <p:txBody>
          <a:bodyPr wrap="none" lIns="0" tIns="0" rIns="0" bIns="0" anchor="b"/>
          <a:lstStyle/>
          <a:p>
            <a:pPr algn="r"/>
            <a:fld id="{4EB07AEE-0152-446A-BBB3-F522F383EE61}" type="slidenum">
              <a:rPr lang="en-AU"/>
              <a:t>‹#›</a:t>
            </a:fld>
            <a:endParaRPr/>
          </a:p>
        </p:txBody>
      </p:sp>
    </p:spTree>
    <p:extLst>
      <p:ext uri="{BB962C8B-B14F-4D97-AF65-F5344CB8AC3E}">
        <p14:creationId xmlns:p14="http://schemas.microsoft.com/office/powerpoint/2010/main" val="394459089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PlaceHolder 1"/>
          <p:cNvSpPr>
            <a:spLocks noGrp="1"/>
          </p:cNvSpPr>
          <p:nvPr>
            <p:ph type="body"/>
          </p:nvPr>
        </p:nvSpPr>
        <p:spPr>
          <a:xfrm>
            <a:off x="685800" y="4343400"/>
            <a:ext cx="5485320" cy="4113720"/>
          </a:xfrm>
          <a:prstGeom prst="rect">
            <a:avLst/>
          </a:prstGeom>
        </p:spPr>
        <p:txBody>
          <a:bodyPr lIns="0" tIns="0" rIns="0" bIns="0"/>
          <a:lstStyle/>
          <a:p>
            <a:r>
              <a:rPr lang="en-AU" sz="1300" dirty="0"/>
              <a:t>My name </a:t>
            </a:r>
            <a:r>
              <a:rPr lang="en-AU" sz="1300" dirty="0" smtClean="0"/>
              <a:t>is</a:t>
            </a:r>
            <a:r>
              <a:rPr lang="en-AU" sz="1300" baseline="0" dirty="0" smtClean="0"/>
              <a:t> Federico </a:t>
            </a:r>
            <a:r>
              <a:rPr lang="en-AU" sz="1300" baseline="0" dirty="0" err="1" smtClean="0"/>
              <a:t>Naum</a:t>
            </a:r>
            <a:r>
              <a:rPr lang="en-AU" sz="1300" baseline="0" dirty="0" smtClean="0"/>
              <a:t>, I w</a:t>
            </a:r>
            <a:r>
              <a:rPr lang="en-AU" sz="1300" dirty="0" smtClean="0"/>
              <a:t>ork for </a:t>
            </a:r>
            <a:r>
              <a:rPr lang="en-AU" sz="1300" dirty="0"/>
              <a:t>animal </a:t>
            </a:r>
            <a:r>
              <a:rPr lang="en-AU" sz="1300" dirty="0" smtClean="0"/>
              <a:t>logic</a:t>
            </a:r>
            <a:r>
              <a:rPr lang="en-AU" sz="1300" baseline="0" dirty="0" smtClean="0"/>
              <a:t> </a:t>
            </a:r>
            <a:r>
              <a:rPr lang="en-AU" sz="1300" dirty="0" smtClean="0"/>
              <a:t>in the Research</a:t>
            </a:r>
            <a:r>
              <a:rPr lang="en-AU" sz="1300" baseline="0" dirty="0" smtClean="0"/>
              <a:t> and Development team as a software toolchain lead, We have a team of 35 developers in Sydney and15 in Vancouver.  </a:t>
            </a:r>
          </a:p>
          <a:p>
            <a:endParaRPr lang="en-AU" sz="1300" dirty="0" smtClean="0"/>
          </a:p>
          <a:p>
            <a:r>
              <a:rPr lang="en-AU" sz="1300" dirty="0" smtClean="0"/>
              <a:t>Among other</a:t>
            </a:r>
            <a:r>
              <a:rPr lang="en-AU" sz="1300" baseline="0" dirty="0" smtClean="0"/>
              <a:t> tools I maintain our Jenkins instances, keep them up to date, integrate it with other tools, and to the best of my knowledge I provide advice about best practices.</a:t>
            </a: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dirty="0"/>
          </a:p>
        </p:txBody>
      </p:sp>
      <p:sp>
        <p:nvSpPr>
          <p:cNvPr id="216"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497871C1-7349-44CB-A1A0-AB1679724988}" type="slidenum">
              <a:rPr lang="en-AU" sz="1200">
                <a:solidFill>
                  <a:srgbClr val="FFFFFF"/>
                </a:solidFill>
                <a:latin typeface="+mn-lt"/>
                <a:ea typeface="+mn-ea"/>
              </a:rPr>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PlaceHolder 1"/>
          <p:cNvSpPr>
            <a:spLocks noGrp="1"/>
          </p:cNvSpPr>
          <p:nvPr>
            <p:ph type="body"/>
          </p:nvPr>
        </p:nvSpPr>
        <p:spPr>
          <a:xfrm>
            <a:off x="685800" y="4343400"/>
            <a:ext cx="5485320" cy="4113720"/>
          </a:xfrm>
          <a:prstGeom prst="rect">
            <a:avLst/>
          </a:prstGeom>
        </p:spPr>
        <p:txBody>
          <a:bodyPr lIns="0" tIns="0" rIns="0" bIns="0"/>
          <a:lstStyle/>
          <a:p>
            <a:r>
              <a:rPr lang="en-AU" sz="800" dirty="0" smtClean="0"/>
              <a:t>So</a:t>
            </a:r>
            <a:r>
              <a:rPr lang="en-AU" sz="800" baseline="0" dirty="0" smtClean="0"/>
              <a:t> to get to the the</a:t>
            </a:r>
            <a:r>
              <a:rPr lang="en-AU" sz="800" dirty="0" smtClean="0"/>
              <a:t> </a:t>
            </a:r>
            <a:r>
              <a:rPr lang="en-AU" sz="800" dirty="0"/>
              <a:t>text </a:t>
            </a:r>
            <a:r>
              <a:rPr lang="en-AU" sz="800" dirty="0" smtClean="0"/>
              <a:t>book</a:t>
            </a:r>
            <a:r>
              <a:rPr lang="en-AU" sz="1200" baseline="0" dirty="0"/>
              <a:t> </a:t>
            </a:r>
            <a:r>
              <a:rPr lang="en-AU" sz="800" dirty="0" smtClean="0"/>
              <a:t>Build </a:t>
            </a:r>
            <a:r>
              <a:rPr lang="en-AU" sz="800" dirty="0"/>
              <a:t>a library -&gt; Run UT -&gt; Run Integration Test - &gt; </a:t>
            </a:r>
            <a:r>
              <a:rPr lang="en-AU" sz="800" dirty="0" smtClean="0"/>
              <a:t>deploy</a:t>
            </a:r>
          </a:p>
          <a:p>
            <a:r>
              <a:rPr lang="en-AU" sz="800" dirty="0" smtClean="0"/>
              <a:t>You would guess that we have to encapsulate lots of complexity</a:t>
            </a:r>
            <a:r>
              <a:rPr lang="en-AU" sz="800" baseline="0" dirty="0" smtClean="0"/>
              <a:t> in each step. Shared Libraries are a good fit for this.</a:t>
            </a:r>
            <a:endParaRPr lang="en-AU" sz="800" dirty="0" smtClean="0"/>
          </a:p>
          <a:p>
            <a:endParaRPr dirty="0"/>
          </a:p>
          <a:p>
            <a:endParaRPr dirty="0"/>
          </a:p>
          <a:p>
            <a:endParaRPr dirty="0"/>
          </a:p>
        </p:txBody>
      </p:sp>
      <p:sp>
        <p:nvSpPr>
          <p:cNvPr id="22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3FB92086-BBBC-4D1D-9AE3-D97B9FC30BDE}" type="slidenum">
              <a:rPr lang="en-AU" sz="1200">
                <a:solidFill>
                  <a:srgbClr val="FFFFFF"/>
                </a:solidFill>
                <a:latin typeface="+mn-lt"/>
                <a:ea typeface="+mn-ea"/>
              </a:rPr>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PlaceHolder 1"/>
          <p:cNvSpPr>
            <a:spLocks noGrp="1"/>
          </p:cNvSpPr>
          <p:nvPr>
            <p:ph type="body"/>
          </p:nvPr>
        </p:nvSpPr>
        <p:spPr>
          <a:xfrm>
            <a:off x="685800" y="4343400"/>
            <a:ext cx="5485320" cy="4113720"/>
          </a:xfrm>
          <a:prstGeom prst="rect">
            <a:avLst/>
          </a:prstGeom>
        </p:spPr>
        <p:txBody>
          <a:bodyPr lIns="0" tIns="0" rIns="0" bIns="0"/>
          <a:lstStyle/>
          <a:p>
            <a:r>
              <a:rPr lang="en-AU" sz="800" dirty="0" smtClean="0"/>
              <a:t>MANTAINABILITY </a:t>
            </a:r>
          </a:p>
          <a:p>
            <a:r>
              <a:rPr lang="en-AU" sz="800" dirty="0" smtClean="0"/>
              <a:t>It guess this apply to everybody.</a:t>
            </a:r>
            <a:endParaRPr dirty="0"/>
          </a:p>
          <a:p>
            <a:r>
              <a:rPr lang="en-AU" sz="800" dirty="0"/>
              <a:t>The same thing you do with c ++, java, python code is to create a library (a </a:t>
            </a:r>
            <a:r>
              <a:rPr lang="en-AU" sz="800" dirty="0" err="1"/>
              <a:t>dll</a:t>
            </a:r>
            <a:r>
              <a:rPr lang="en-AU" sz="800" dirty="0"/>
              <a:t> or </a:t>
            </a:r>
            <a:r>
              <a:rPr lang="en-AU" sz="800" dirty="0" err="1"/>
              <a:t>dso</a:t>
            </a:r>
            <a:r>
              <a:rPr lang="en-AU" sz="800" dirty="0"/>
              <a:t> file)  so you want to write it once and have multiple pieces of software using it. </a:t>
            </a:r>
            <a:endParaRPr dirty="0"/>
          </a:p>
          <a:p>
            <a:r>
              <a:rPr lang="en-AU" sz="800" dirty="0"/>
              <a:t>Jenkins pipelines </a:t>
            </a:r>
            <a:r>
              <a:rPr lang="en-AU" sz="800" dirty="0" smtClean="0"/>
              <a:t>now</a:t>
            </a:r>
            <a:r>
              <a:rPr lang="en-AU" sz="800" baseline="0" dirty="0" smtClean="0"/>
              <a:t> are </a:t>
            </a:r>
            <a:r>
              <a:rPr lang="en-AU" sz="800" dirty="0" smtClean="0"/>
              <a:t>code </a:t>
            </a:r>
            <a:r>
              <a:rPr lang="en-AU" sz="800" dirty="0"/>
              <a:t>as well (either pure groovy or declarative pipeline </a:t>
            </a:r>
            <a:r>
              <a:rPr lang="en-AU" sz="800" dirty="0" smtClean="0"/>
              <a:t>but there are  </a:t>
            </a:r>
            <a:r>
              <a:rPr lang="en-AU" sz="800" dirty="0"/>
              <a:t>code in the end) so we want to reuse it and avoid writing the same thing twice, right</a:t>
            </a:r>
            <a:r>
              <a:rPr lang="en-AU" sz="800" dirty="0" smtClean="0"/>
              <a:t>?</a:t>
            </a:r>
          </a:p>
          <a:p>
            <a:r>
              <a:rPr lang="en-AU" sz="800" dirty="0" smtClean="0"/>
              <a:t>Next one up</a:t>
            </a:r>
            <a:endParaRPr dirty="0"/>
          </a:p>
          <a:p>
            <a:endParaRPr dirty="0"/>
          </a:p>
        </p:txBody>
      </p:sp>
      <p:sp>
        <p:nvSpPr>
          <p:cNvPr id="22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3FB92086-BBBC-4D1D-9AE3-D97B9FC30BDE}" type="slidenum">
              <a:rPr lang="en-AU" sz="1200">
                <a:solidFill>
                  <a:srgbClr val="FFFFFF"/>
                </a:solidFill>
                <a:latin typeface="+mn-lt"/>
                <a:ea typeface="+mn-ea"/>
              </a:rPr>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PlaceHolder 1"/>
          <p:cNvSpPr>
            <a:spLocks noGrp="1"/>
          </p:cNvSpPr>
          <p:nvPr>
            <p:ph type="body"/>
          </p:nvPr>
        </p:nvSpPr>
        <p:spPr>
          <a:xfrm>
            <a:off x="685800" y="4343400"/>
            <a:ext cx="5485320" cy="4113720"/>
          </a:xfrm>
          <a:prstGeom prst="rect">
            <a:avLst/>
          </a:prstGeom>
        </p:spPr>
        <p:txBody>
          <a:bodyPr lIns="0" tIns="0" rIns="0" bIns="0"/>
          <a:lstStyle/>
          <a:p>
            <a:r>
              <a:rPr lang="en-AU" sz="800" dirty="0" smtClean="0"/>
              <a:t>Apply changes to all pipelines jobs at once.</a:t>
            </a:r>
            <a:r>
              <a:rPr lang="en-AU" sz="800" baseline="0" dirty="0" smtClean="0"/>
              <a:t> </a:t>
            </a:r>
            <a:r>
              <a:rPr lang="en-AU" sz="800" dirty="0" smtClean="0"/>
              <a:t>This one was</a:t>
            </a:r>
            <a:r>
              <a:rPr lang="en-AU" sz="800" baseline="0" dirty="0" smtClean="0"/>
              <a:t> quite important for us.</a:t>
            </a:r>
            <a:endParaRPr lang="en-AU" sz="800" dirty="0" smtClean="0"/>
          </a:p>
          <a:p>
            <a:endParaRPr lang="en-AU" sz="800" dirty="0" smtClean="0"/>
          </a:p>
          <a:p>
            <a:r>
              <a:rPr lang="en-AU" sz="800" dirty="0" smtClean="0"/>
              <a:t>Before we</a:t>
            </a:r>
            <a:r>
              <a:rPr lang="en-AU" sz="800" baseline="0" dirty="0" smtClean="0"/>
              <a:t> started using Shared Libraries, on</a:t>
            </a:r>
            <a:r>
              <a:rPr lang="en-AU" sz="800" dirty="0" smtClean="0"/>
              <a:t>e of limitation we hit</a:t>
            </a:r>
            <a:r>
              <a:rPr lang="en-AU" sz="800" baseline="0" dirty="0" smtClean="0"/>
              <a:t> with conventional freestyle jobs (</a:t>
            </a:r>
            <a:r>
              <a:rPr lang="en-AU" sz="800" b="1" baseline="0" dirty="0" smtClean="0"/>
              <a:t>and even with pipelines</a:t>
            </a:r>
            <a:r>
              <a:rPr lang="en-AU" sz="800" baseline="0" dirty="0" smtClean="0"/>
              <a:t>) was the ability to make changes to all jobs at once.</a:t>
            </a:r>
            <a:endParaRPr lang="en-AU" sz="8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800" dirty="0" smtClean="0"/>
              <a:t>There is a</a:t>
            </a:r>
            <a:r>
              <a:rPr lang="en-AU" sz="800" baseline="0" dirty="0" smtClean="0"/>
              <a:t> plugin called </a:t>
            </a:r>
            <a:r>
              <a:rPr lang="en-AU" sz="800" b="1" dirty="0" smtClean="0"/>
              <a:t>slice configuration plugin  (has anyone used it?) </a:t>
            </a:r>
            <a:r>
              <a:rPr lang="en-AU" sz="800" dirty="0" smtClean="0"/>
              <a:t>that allows you to bulk</a:t>
            </a:r>
            <a:r>
              <a:rPr lang="en-AU" sz="800" baseline="0" dirty="0" smtClean="0"/>
              <a:t> changes of different section of a freestyle job but of course the one you need to change is not available.</a:t>
            </a:r>
            <a:endParaRPr lang="en-AU" sz="800" dirty="0" smtClean="0"/>
          </a:p>
          <a:p>
            <a:endParaRPr lang="en-AU" sz="8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800" dirty="0" smtClean="0"/>
              <a:t>Over</a:t>
            </a:r>
            <a:r>
              <a:rPr lang="en-AU" sz="800" baseline="0" dirty="0" smtClean="0"/>
              <a:t> the years we managed to build test, used and deploy every tool using the same commands, that allow us to create Jenkins jobs that share at lot and give us the ability to apply changes to all </a:t>
            </a:r>
            <a:r>
              <a:rPr lang="en-AU" sz="800" baseline="0" dirty="0" err="1" smtClean="0"/>
              <a:t>jenkins</a:t>
            </a:r>
            <a:r>
              <a:rPr lang="en-AU" sz="800" baseline="0" dirty="0" smtClean="0"/>
              <a:t> job changing just one flag in one place.</a:t>
            </a:r>
          </a:p>
          <a:p>
            <a:pPr marL="0" marR="0" indent="0" algn="l" defTabSz="457200" rtl="0" eaLnBrk="1" fontAlgn="auto" latinLnBrk="0" hangingPunct="1">
              <a:lnSpc>
                <a:spcPct val="100000"/>
              </a:lnSpc>
              <a:spcBef>
                <a:spcPts val="0"/>
              </a:spcBef>
              <a:spcAft>
                <a:spcPts val="0"/>
              </a:spcAft>
              <a:buClrTx/>
              <a:buSzTx/>
              <a:buFontTx/>
              <a:buNone/>
              <a:tabLst/>
              <a:defRPr/>
            </a:pPr>
            <a:endParaRPr lang="en-AU" sz="80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800" baseline="0" dirty="0" smtClean="0"/>
              <a:t>I.E we want to build all jobs now with debug symbols, we change that in the shared library and off you go. </a:t>
            </a:r>
            <a:endParaRPr lang="en-AU" sz="800" dirty="0" smtClean="0"/>
          </a:p>
          <a:p>
            <a:endParaRPr lang="en-AU" sz="800" dirty="0" smtClean="0"/>
          </a:p>
          <a:p>
            <a:endParaRPr dirty="0"/>
          </a:p>
          <a:p>
            <a:endParaRPr dirty="0"/>
          </a:p>
        </p:txBody>
      </p:sp>
      <p:sp>
        <p:nvSpPr>
          <p:cNvPr id="22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3FB92086-BBBC-4D1D-9AE3-D97B9FC30BDE}" type="slidenum">
              <a:rPr lang="en-AU" sz="1200">
                <a:solidFill>
                  <a:srgbClr val="FFFFFF"/>
                </a:solidFill>
                <a:latin typeface="+mn-lt"/>
                <a:ea typeface="+mn-ea"/>
              </a:rPr>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PlaceHolder 1"/>
          <p:cNvSpPr>
            <a:spLocks noGrp="1"/>
          </p:cNvSpPr>
          <p:nvPr>
            <p:ph type="body"/>
          </p:nvPr>
        </p:nvSpPr>
        <p:spPr>
          <a:xfrm>
            <a:off x="685800" y="4343400"/>
            <a:ext cx="5485320" cy="4113720"/>
          </a:xfrm>
          <a:prstGeom prst="rect">
            <a:avLst/>
          </a:prstGeom>
        </p:spPr>
        <p:txBody>
          <a:bodyPr lIns="0" tIns="0" rIns="0" bIns="0"/>
          <a:lstStyle/>
          <a:p>
            <a:r>
              <a:rPr lang="en-AU" sz="800" dirty="0" smtClean="0"/>
              <a:t>And lastly,</a:t>
            </a:r>
            <a:r>
              <a:rPr lang="en-AU" sz="800" baseline="0" dirty="0" smtClean="0"/>
              <a:t> we want to </a:t>
            </a:r>
            <a:r>
              <a:rPr lang="en-AU" sz="800" dirty="0" smtClean="0"/>
              <a:t>AVOID unmaintainable monster pipelines. </a:t>
            </a:r>
          </a:p>
          <a:p>
            <a:endParaRPr lang="en-AU" sz="800" dirty="0" smtClean="0"/>
          </a:p>
          <a:p>
            <a:endParaRPr dirty="0"/>
          </a:p>
          <a:p>
            <a:endParaRPr dirty="0"/>
          </a:p>
        </p:txBody>
      </p:sp>
      <p:sp>
        <p:nvSpPr>
          <p:cNvPr id="22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3FB92086-BBBC-4D1D-9AE3-D97B9FC30BDE}" type="slidenum">
              <a:rPr lang="en-AU" sz="1200">
                <a:solidFill>
                  <a:srgbClr val="FFFFFF"/>
                </a:solidFill>
                <a:latin typeface="+mn-lt"/>
                <a:ea typeface="+mn-ea"/>
              </a:rPr>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PlaceHolder 1"/>
          <p:cNvSpPr>
            <a:spLocks noGrp="1"/>
          </p:cNvSpPr>
          <p:nvPr>
            <p:ph type="body"/>
          </p:nvPr>
        </p:nvSpPr>
        <p:spPr>
          <a:xfrm>
            <a:off x="756000" y="5078520"/>
            <a:ext cx="6046920" cy="4810320"/>
          </a:xfrm>
          <a:prstGeom prst="rect">
            <a:avLst/>
          </a:prstGeom>
        </p:spPr>
        <p:txBody>
          <a:bodyPr lIns="0" tIns="0" rIns="0" bIns="0"/>
          <a:lstStyle/>
          <a:p>
            <a:r>
              <a:rPr lang="en-AU" dirty="0" smtClean="0"/>
              <a:t>Why do I mean</a:t>
            </a:r>
            <a:r>
              <a:rPr lang="en-AU" baseline="0" dirty="0" smtClean="0"/>
              <a:t> by that…</a:t>
            </a:r>
            <a:r>
              <a:rPr lang="en-AU" dirty="0" smtClean="0"/>
              <a:t>In </a:t>
            </a:r>
            <a:r>
              <a:rPr lang="en-AU" dirty="0"/>
              <a:t>the Lego world giving freedom to create pipelines </a:t>
            </a:r>
            <a:r>
              <a:rPr lang="en-AU" dirty="0" smtClean="0"/>
              <a:t>ends</a:t>
            </a:r>
            <a:r>
              <a:rPr lang="en-AU" baseline="0" dirty="0" smtClean="0"/>
              <a:t> </a:t>
            </a:r>
            <a:r>
              <a:rPr lang="en-AU" dirty="0" smtClean="0"/>
              <a:t>up </a:t>
            </a:r>
            <a:r>
              <a:rPr lang="en-AU" dirty="0"/>
              <a:t>with something like </a:t>
            </a:r>
            <a:r>
              <a:rPr lang="en-AU" dirty="0" smtClean="0"/>
              <a:t>this ..This is </a:t>
            </a:r>
            <a:r>
              <a:rPr lang="en-AU" dirty="0" err="1" smtClean="0"/>
              <a:t>MetalBear</a:t>
            </a:r>
            <a:r>
              <a:rPr lang="en-AU" dirty="0" smtClean="0"/>
              <a:t> </a:t>
            </a:r>
            <a:r>
              <a:rPr lang="en-AU" baseline="0" dirty="0" smtClean="0"/>
              <a:t> you can see he has his parrot in the back, but also has a shark in his right ….quite a hotchpotch..</a:t>
            </a:r>
          </a:p>
          <a:p>
            <a:r>
              <a:rPr lang="en-AU" baseline="0" dirty="0" smtClean="0"/>
              <a:t>This is in Lego world,.. I</a:t>
            </a:r>
            <a:r>
              <a:rPr lang="en-AU" dirty="0" smtClean="0"/>
              <a:t>n </a:t>
            </a:r>
            <a:r>
              <a:rPr lang="en-AU" dirty="0"/>
              <a:t>Jenkins pipeline you end up with something like this..</a:t>
            </a:r>
            <a:r>
              <a:rPr lang="en-AU" dirty="0" smtClean="0"/>
              <a:t>.</a:t>
            </a:r>
          </a:p>
          <a:p>
            <a:endParaRPr lang="en-AU" dirty="0" smtClean="0"/>
          </a:p>
          <a:p>
            <a:r>
              <a:rPr lang="en-AU" dirty="0" smtClean="0"/>
              <a:t>Let’s check .. What we can spot</a:t>
            </a:r>
            <a:r>
              <a:rPr lang="en-AU" baseline="0" dirty="0" smtClean="0"/>
              <a:t> here</a:t>
            </a:r>
          </a:p>
          <a:p>
            <a:pPr marL="228600" indent="-228600">
              <a:buAutoNum type="arabicParenR"/>
            </a:pPr>
            <a:r>
              <a:rPr lang="en-AU" baseline="0" dirty="0" smtClean="0"/>
              <a:t>No declarative</a:t>
            </a:r>
          </a:p>
          <a:p>
            <a:pPr marL="228600" indent="-228600">
              <a:buAutoNum type="arabicParenR"/>
            </a:pPr>
            <a:r>
              <a:rPr lang="en-AU" baseline="0" dirty="0" smtClean="0"/>
              <a:t>Scrolling to the end… 350 lines..</a:t>
            </a:r>
          </a:p>
          <a:p>
            <a:pPr marL="228600" indent="-228600">
              <a:buAutoNum type="arabicParenR"/>
            </a:pPr>
            <a:r>
              <a:rPr lang="en-AU" baseline="0" dirty="0" smtClean="0"/>
              <a:t>Code repetition</a:t>
            </a:r>
          </a:p>
          <a:p>
            <a:pPr marL="228600" indent="-228600">
              <a:buAutoNum type="arabicParenR"/>
            </a:pPr>
            <a:r>
              <a:rPr lang="en-AU" baseline="0" dirty="0" smtClean="0"/>
              <a:t>T</a:t>
            </a:r>
            <a:r>
              <a:rPr lang="en-AU" dirty="0" smtClean="0"/>
              <a:t>hree</a:t>
            </a:r>
            <a:r>
              <a:rPr lang="en-AU" baseline="0" dirty="0" smtClean="0"/>
              <a:t> languages</a:t>
            </a:r>
          </a:p>
          <a:p>
            <a:pPr marL="228600" indent="-228600">
              <a:buAutoNum type="arabicParenR"/>
            </a:pPr>
            <a:r>
              <a:rPr lang="en-AU" dirty="0" smtClean="0"/>
              <a:t>Double escape</a:t>
            </a:r>
            <a:r>
              <a:rPr lang="en-AU" baseline="0" dirty="0" smtClean="0"/>
              <a:t> </a:t>
            </a:r>
          </a:p>
          <a:p>
            <a:pPr marL="228600" indent="-228600">
              <a:buAutoNum type="arabicParenR"/>
            </a:pPr>
            <a:r>
              <a:rPr lang="en-AU" baseline="0" dirty="0" smtClean="0"/>
              <a:t>Lots of nesting levels…. </a:t>
            </a:r>
          </a:p>
          <a:p>
            <a:pPr marL="228600" indent="-228600">
              <a:buAutoNum type="arabicParenR"/>
            </a:pPr>
            <a:endParaRPr lang="en-AU" baseline="0" dirty="0" smtClean="0"/>
          </a:p>
          <a:p>
            <a:pPr marL="0" indent="0">
              <a:buNone/>
            </a:pPr>
            <a:r>
              <a:rPr lang="en-AU" baseline="0" dirty="0" smtClean="0"/>
              <a:t>Well no need to be genius to know that this is a quite ugly and unmaintainable pipeline</a:t>
            </a:r>
          </a:p>
          <a:p>
            <a:pPr marL="0" indent="0">
              <a:buNone/>
            </a:pPr>
            <a:endParaRPr lang="en-AU" baseline="0" dirty="0" smtClean="0"/>
          </a:p>
          <a:p>
            <a:pPr marL="0" indent="0">
              <a:buNone/>
            </a:pPr>
            <a:r>
              <a:rPr lang="en-AU" baseline="0" dirty="0" smtClean="0"/>
              <a:t>Guess who wrote it?   You get a free beer if you get it right</a:t>
            </a:r>
          </a:p>
          <a:p>
            <a:pPr marL="0" indent="0">
              <a:buNone/>
            </a:pPr>
            <a:endParaRPr lang="en-AU" baseline="0" dirty="0" smtClean="0"/>
          </a:p>
          <a:p>
            <a:pPr marL="0" indent="0">
              <a:buNone/>
            </a:pPr>
            <a:r>
              <a:rPr lang="en-AU" baseline="0" dirty="0" smtClean="0"/>
              <a:t>I did it just to make an example of what no to do.</a:t>
            </a:r>
            <a:endParaRPr lang="en-AU" dirty="0" smtClean="0"/>
          </a:p>
          <a:p>
            <a:endParaRPr lang="en-AU" dirty="0" smtClean="0"/>
          </a:p>
          <a:p>
            <a:r>
              <a:rPr lang="en-AU" dirty="0" smtClean="0"/>
              <a:t>It ther</a:t>
            </a:r>
            <a:r>
              <a:rPr lang="en-AU" baseline="0" dirty="0" smtClean="0"/>
              <a:t>e is time we can go in how to convert this monster in something readable and more maintainable making use of Shared Libraries.</a:t>
            </a:r>
          </a:p>
        </p:txBody>
      </p:sp>
      <p:sp>
        <p:nvSpPr>
          <p:cNvPr id="223" name="CustomShape 2"/>
          <p:cNvSpPr/>
          <p:nvPr/>
        </p:nvSpPr>
        <p:spPr>
          <a:xfrm>
            <a:off x="4278960" y="10157400"/>
            <a:ext cx="3279960" cy="533520"/>
          </a:xfrm>
          <a:prstGeom prst="rect">
            <a:avLst/>
          </a:prstGeom>
          <a:noFill/>
        </p:spPr>
        <p:txBody>
          <a:bodyPr lIns="0" tIns="0" rIns="0" bIns="0" anchor="b"/>
          <a:lstStyle/>
          <a:p>
            <a:pPr algn="r">
              <a:lnSpc>
                <a:spcPct val="100000"/>
              </a:lnSpc>
            </a:pPr>
            <a:fld id="{39F89832-A3C1-4C60-B8EA-90D5E972C31F}" type="slidenum">
              <a:rPr lang="en-AU">
                <a:solidFill>
                  <a:srgbClr val="000000"/>
                </a:solidFill>
                <a:latin typeface="+mn-lt"/>
                <a:ea typeface="+mn-ea"/>
              </a:rPr>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Site</a:t>
            </a:r>
            <a:endParaRPr dirty="0"/>
          </a:p>
          <a:p>
            <a:r>
              <a:rPr lang="en-US" u="sng" dirty="0" smtClean="0">
                <a:solidFill>
                  <a:srgbClr val="000000"/>
                </a:solidFill>
              </a:rPr>
              <a:t>https://</a:t>
            </a:r>
            <a:r>
              <a:rPr lang="en-US" u="sng" dirty="0" err="1" smtClean="0">
                <a:solidFill>
                  <a:srgbClr val="000000"/>
                </a:solidFill>
              </a:rPr>
              <a:t>github.com</a:t>
            </a:r>
            <a:r>
              <a:rPr lang="en-US" u="sng" dirty="0" smtClean="0">
                <a:solidFill>
                  <a:srgbClr val="000000"/>
                </a:solidFill>
              </a:rPr>
              <a:t>/</a:t>
            </a:r>
            <a:r>
              <a:rPr lang="en-US" u="sng" dirty="0" err="1" smtClean="0">
                <a:solidFill>
                  <a:srgbClr val="000000"/>
                </a:solidFill>
              </a:rPr>
              <a:t>AnimalLogic</a:t>
            </a:r>
            <a:r>
              <a:rPr lang="en-US" u="sng" dirty="0" smtClean="0">
                <a:solidFill>
                  <a:srgbClr val="000000"/>
                </a:solidFill>
              </a:rPr>
              <a:t>/</a:t>
            </a:r>
            <a:r>
              <a:rPr lang="en-US" u="sng" dirty="0" err="1" smtClean="0">
                <a:solidFill>
                  <a:srgbClr val="000000"/>
                </a:solidFill>
              </a:rPr>
              <a:t>jenkins_pipeline</a:t>
            </a:r>
            <a:r>
              <a:rPr lang="en-US" u="sng" dirty="0" smtClean="0">
                <a:solidFill>
                  <a:srgbClr val="000000"/>
                </a:solidFill>
              </a:rPr>
              <a:t>/blob/master/</a:t>
            </a:r>
            <a:r>
              <a:rPr lang="en-US" u="sng" dirty="0" err="1" smtClean="0">
                <a:solidFill>
                  <a:srgbClr val="000000"/>
                </a:solidFill>
              </a:rPr>
              <a:t>JenkinsfileRez</a:t>
            </a:r>
            <a:endParaRPr lang="en-US" u="sng" dirty="0" smtClean="0">
              <a:solidFill>
                <a:srgbClr val="000000"/>
              </a:solidFill>
            </a:endParaRPr>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body"/>
          </p:nvPr>
        </p:nvSpPr>
        <p:spPr>
          <a:xfrm>
            <a:off x="685800" y="4343400"/>
            <a:ext cx="5485320" cy="4113720"/>
          </a:xfrm>
          <a:prstGeom prst="rect">
            <a:avLst/>
          </a:prstGeom>
        </p:spPr>
        <p:txBody>
          <a:bodyPr lIns="0" tIns="0" rIns="0" bIns="0"/>
          <a:lstStyle/>
          <a:p>
            <a:r>
              <a:rPr lang="en-AU" dirty="0" smtClean="0"/>
              <a:t>Enough reasons I guess, if there are no</a:t>
            </a:r>
            <a:r>
              <a:rPr lang="en-AU" baseline="0" dirty="0" smtClean="0"/>
              <a:t> questions,  let’s delve into the configuration. </a:t>
            </a:r>
          </a:p>
          <a:p>
            <a:endParaRPr lang="en-AU" baseline="0" dirty="0" smtClean="0"/>
          </a:p>
          <a:p>
            <a:r>
              <a:rPr lang="en-AU" baseline="0" dirty="0" smtClean="0"/>
              <a:t>PAUSE</a:t>
            </a:r>
            <a:endParaRPr lang="en-AU"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dirty="0"/>
          </a:p>
        </p:txBody>
      </p:sp>
      <p:sp>
        <p:nvSpPr>
          <p:cNvPr id="218"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64D1B466-E093-4982-BEC6-9C3677C4E372}" type="slidenum">
              <a:rPr lang="en-AU" sz="1200">
                <a:solidFill>
                  <a:srgbClr val="FFFFFF"/>
                </a:solidFill>
                <a:latin typeface="+mn-lt"/>
                <a:ea typeface="+mn-ea"/>
              </a:rPr>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dirty="0" smtClean="0"/>
              <a:t>First</a:t>
            </a:r>
            <a:r>
              <a:rPr lang="en-AU" baseline="0" dirty="0" smtClean="0"/>
              <a:t> thing you need is </a:t>
            </a:r>
            <a:r>
              <a:rPr lang="en-AU" dirty="0" smtClean="0"/>
              <a:t>to have the </a:t>
            </a:r>
            <a:r>
              <a:rPr lang="en-AU" dirty="0"/>
              <a:t>Jenkins pipeline Pipeline Shared Groovy Libraries Plugin installed </a:t>
            </a:r>
            <a:endParaRPr dirty="0"/>
          </a:p>
          <a:p>
            <a:pPr>
              <a:lnSpc>
                <a:spcPct val="100000"/>
              </a:lnSpc>
            </a:pPr>
            <a:r>
              <a:rPr lang="en-AU" dirty="0" smtClean="0"/>
              <a:t>I assume</a:t>
            </a:r>
            <a:r>
              <a:rPr lang="en-AU" baseline="0" dirty="0" smtClean="0"/>
              <a:t> we do not need to demo that.</a:t>
            </a:r>
            <a:endParaRPr dirty="0"/>
          </a:p>
          <a:p>
            <a:pPr>
              <a:lnSpc>
                <a:spcPct val="100000"/>
              </a:lnSpc>
            </a:pPr>
            <a:endParaRPr dirty="0"/>
          </a:p>
          <a:p>
            <a:pPr>
              <a:lnSpc>
                <a:spcPct val="100000"/>
              </a:lnSpc>
            </a:pPr>
            <a:endParaRPr dirty="0"/>
          </a:p>
        </p:txBody>
      </p:sp>
      <p:sp>
        <p:nvSpPr>
          <p:cNvPr id="22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96F414DD-A82D-4462-9717-4F51BE3D3C4C}" type="slidenum">
              <a:rPr lang="en-AU" sz="1200">
                <a:solidFill>
                  <a:srgbClr val="FFFFFF"/>
                </a:solidFill>
                <a:latin typeface="+mn-lt"/>
                <a:ea typeface="+mn-ea"/>
              </a:rPr>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dirty="0" smtClean="0"/>
              <a:t>Shared</a:t>
            </a:r>
            <a:r>
              <a:rPr lang="en-AU" baseline="0" dirty="0" smtClean="0"/>
              <a:t> libraries came in two modes</a:t>
            </a:r>
            <a:endParaRPr dirty="0"/>
          </a:p>
          <a:p>
            <a:pPr>
              <a:lnSpc>
                <a:spcPct val="100000"/>
              </a:lnSpc>
            </a:pPr>
            <a:r>
              <a:rPr lang="en-US" dirty="0" smtClean="0"/>
              <a:t>L</a:t>
            </a:r>
            <a:r>
              <a:rPr lang="en-AU" dirty="0" err="1" smtClean="0"/>
              <a:t>egacy</a:t>
            </a:r>
            <a:r>
              <a:rPr lang="en-AU" baseline="0" dirty="0" smtClean="0"/>
              <a:t> mode that </a:t>
            </a:r>
            <a:r>
              <a:rPr lang="en-AU" baseline="0" dirty="0" err="1" smtClean="0"/>
              <a:t>allos</a:t>
            </a:r>
            <a:r>
              <a:rPr lang="en-AU" baseline="0" dirty="0" smtClean="0"/>
              <a:t> a singe git repo hosted in Jenkins</a:t>
            </a:r>
            <a:endParaRPr dirty="0"/>
          </a:p>
          <a:p>
            <a:pPr>
              <a:lnSpc>
                <a:spcPct val="100000"/>
              </a:lnSpc>
            </a:pPr>
            <a:endParaRPr dirty="0"/>
          </a:p>
          <a:p>
            <a:pPr>
              <a:lnSpc>
                <a:spcPct val="100000"/>
              </a:lnSpc>
            </a:pPr>
            <a:endParaRPr dirty="0"/>
          </a:p>
        </p:txBody>
      </p:sp>
      <p:sp>
        <p:nvSpPr>
          <p:cNvPr id="22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96F414DD-A82D-4462-9717-4F51BE3D3C4C}" type="slidenum">
              <a:rPr lang="en-AU" sz="1200">
                <a:solidFill>
                  <a:srgbClr val="FFFFFF"/>
                </a:solidFill>
                <a:latin typeface="+mn-lt"/>
                <a:ea typeface="+mn-ea"/>
              </a:rPr>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dirty="0" smtClean="0"/>
              <a:t>And the general</a:t>
            </a:r>
            <a:r>
              <a:rPr lang="en-AU" baseline="0" dirty="0" smtClean="0"/>
              <a:t> mode.</a:t>
            </a:r>
          </a:p>
          <a:p>
            <a:pPr>
              <a:lnSpc>
                <a:spcPct val="100000"/>
              </a:lnSpc>
            </a:pPr>
            <a:endParaRPr lang="en-AU" baseline="0" dirty="0" smtClean="0"/>
          </a:p>
          <a:p>
            <a:pPr>
              <a:lnSpc>
                <a:spcPct val="100000"/>
              </a:lnSpc>
            </a:pPr>
            <a:r>
              <a:rPr lang="en-AU" baseline="0" dirty="0" smtClean="0"/>
              <a:t>I can not see any reason why you’ll want to use the legacy mode, so f</a:t>
            </a:r>
            <a:r>
              <a:rPr lang="en-AU" dirty="0" smtClean="0"/>
              <a:t>or </a:t>
            </a:r>
            <a:r>
              <a:rPr lang="en-AU" dirty="0"/>
              <a:t>this presentation we are only going to focus in the General mode only</a:t>
            </a:r>
            <a:r>
              <a:rPr lang="en-AU" dirty="0" smtClean="0"/>
              <a:t>.</a:t>
            </a:r>
          </a:p>
          <a:p>
            <a:pPr>
              <a:lnSpc>
                <a:spcPct val="100000"/>
              </a:lnSpc>
            </a:pPr>
            <a:r>
              <a:rPr lang="en-AU" dirty="0" smtClean="0"/>
              <a:t> </a:t>
            </a:r>
            <a:r>
              <a:rPr lang="en-AU" dirty="0"/>
              <a:t>[The instruction to use the legacy mode are on a link at the end of the slides.]</a:t>
            </a:r>
            <a:endParaRPr dirty="0"/>
          </a:p>
          <a:p>
            <a:pPr>
              <a:lnSpc>
                <a:spcPct val="100000"/>
              </a:lnSpc>
            </a:pPr>
            <a:endParaRPr dirty="0"/>
          </a:p>
          <a:p>
            <a:pPr>
              <a:lnSpc>
                <a:spcPct val="100000"/>
              </a:lnSpc>
            </a:pPr>
            <a:endParaRPr dirty="0"/>
          </a:p>
        </p:txBody>
      </p:sp>
      <p:sp>
        <p:nvSpPr>
          <p:cNvPr id="22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96F414DD-A82D-4462-9717-4F51BE3D3C4C}" type="slidenum">
              <a:rPr lang="en-AU" sz="1200">
                <a:solidFill>
                  <a:srgbClr val="FFFFFF"/>
                </a:solidFill>
                <a:latin typeface="+mn-lt"/>
                <a:ea typeface="+mn-ea"/>
              </a:rPr>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body"/>
          </p:nvPr>
        </p:nvSpPr>
        <p:spPr>
          <a:xfrm>
            <a:off x="685800" y="4343400"/>
            <a:ext cx="5485320" cy="4113720"/>
          </a:xfrm>
          <a:prstGeom prst="rect">
            <a:avLst/>
          </a:prstGeom>
        </p:spPr>
        <p:txBody>
          <a:bodyPr lIns="0" tIns="0" rIns="0" bIns="0"/>
          <a:lstStyle/>
          <a:p>
            <a:pPr marL="0" marR="0" indent="0" algn="l" defTabSz="457200" rtl="0" eaLnBrk="1" fontAlgn="auto" latinLnBrk="0" hangingPunct="1">
              <a:lnSpc>
                <a:spcPct val="100000"/>
              </a:lnSpc>
              <a:spcBef>
                <a:spcPts val="0"/>
              </a:spcBef>
              <a:spcAft>
                <a:spcPts val="0"/>
              </a:spcAft>
              <a:buClrTx/>
              <a:buSzTx/>
              <a:buFontTx/>
              <a:buNone/>
              <a:tabLst/>
              <a:defRPr/>
            </a:pPr>
            <a:endParaRPr dirty="0"/>
          </a:p>
        </p:txBody>
      </p:sp>
      <p:sp>
        <p:nvSpPr>
          <p:cNvPr id="218"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64D1B466-E093-4982-BEC6-9C3677C4E372}" type="slidenum">
              <a:rPr lang="en-AU" sz="1200">
                <a:solidFill>
                  <a:srgbClr val="FFFFFF"/>
                </a:solidFill>
                <a:latin typeface="+mn-lt"/>
                <a:ea typeface="+mn-ea"/>
              </a:rPr>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PlaceHolder 1"/>
          <p:cNvSpPr>
            <a:spLocks noGrp="1"/>
          </p:cNvSpPr>
          <p:nvPr>
            <p:ph type="body"/>
          </p:nvPr>
        </p:nvSpPr>
        <p:spPr>
          <a:xfrm>
            <a:off x="685800" y="4343400"/>
            <a:ext cx="5485320" cy="4113720"/>
          </a:xfrm>
          <a:prstGeom prst="rect">
            <a:avLst/>
          </a:prstGeom>
        </p:spPr>
        <p:txBody>
          <a:bodyPr lIns="0" tIns="0" rIns="0" bIns="0"/>
          <a:lstStyle/>
          <a:p>
            <a:r>
              <a:rPr lang="en-AU" dirty="0" smtClean="0"/>
              <a:t>Explain</a:t>
            </a:r>
            <a:r>
              <a:rPr lang="en-AU" baseline="0" dirty="0" smtClean="0"/>
              <a:t> basic options </a:t>
            </a:r>
          </a:p>
          <a:p>
            <a:endParaRPr dirty="0"/>
          </a:p>
          <a:p>
            <a:endParaRPr dirty="0"/>
          </a:p>
          <a:p>
            <a:endParaRPr dirty="0"/>
          </a:p>
          <a:p>
            <a:endParaRPr dirty="0"/>
          </a:p>
        </p:txBody>
      </p:sp>
      <p:sp>
        <p:nvSpPr>
          <p:cNvPr id="231"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BEB48A7D-89BE-47C8-A7EB-C629972858F1}" type="slidenum">
              <a:rPr lang="en-AU" sz="1200">
                <a:solidFill>
                  <a:srgbClr val="FFFFFF"/>
                </a:solidFill>
                <a:latin typeface="+mn-lt"/>
                <a:ea typeface="+mn-ea"/>
              </a:rPr>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PlaceHolder 1"/>
          <p:cNvSpPr>
            <a:spLocks noGrp="1"/>
          </p:cNvSpPr>
          <p:nvPr>
            <p:ph type="body"/>
          </p:nvPr>
        </p:nvSpPr>
        <p:spPr>
          <a:xfrm>
            <a:off x="685800" y="4343400"/>
            <a:ext cx="5485320" cy="4113720"/>
          </a:xfrm>
          <a:prstGeom prst="rect">
            <a:avLst/>
          </a:prstGeom>
        </p:spPr>
        <p:txBody>
          <a:bodyPr lIns="0" tIns="0" rIns="0" bIns="0"/>
          <a:lstStyle/>
          <a:p>
            <a:r>
              <a:rPr lang="en-AU" sz="1100" dirty="0" smtClean="0"/>
              <a:t>One </a:t>
            </a:r>
            <a:r>
              <a:rPr lang="en-AU" sz="1100" dirty="0"/>
              <a:t>particular note here is that </a:t>
            </a:r>
            <a:r>
              <a:rPr lang="en-AU" sz="1100" dirty="0" smtClean="0"/>
              <a:t>these shared </a:t>
            </a:r>
            <a:r>
              <a:rPr lang="en-AU" sz="1100" dirty="0"/>
              <a:t>pipeline are not sandboxed, so if you have being hitting this annoying thing that need to </a:t>
            </a:r>
            <a:r>
              <a:rPr lang="en-AU" sz="1100" dirty="0" smtClean="0"/>
              <a:t>get approved each groovy “unsafe” </a:t>
            </a:r>
            <a:r>
              <a:rPr lang="en-AU" sz="1100" dirty="0"/>
              <a:t>method on the </a:t>
            </a:r>
            <a:r>
              <a:rPr lang="en-AU" sz="1100" b="1" dirty="0"/>
              <a:t>In-process Script Approval </a:t>
            </a:r>
            <a:r>
              <a:rPr lang="en-AU" sz="1100" dirty="0"/>
              <a:t>you will be happy with </a:t>
            </a:r>
            <a:r>
              <a:rPr lang="en-AU" sz="1100" dirty="0" smtClean="0"/>
              <a:t>this.</a:t>
            </a:r>
            <a:r>
              <a:rPr lang="en-AU" sz="1100" baseline="0" dirty="0" smtClean="0"/>
              <a:t> You can encapsulate all those “</a:t>
            </a:r>
            <a:r>
              <a:rPr lang="en-AU" sz="1100" baseline="0" dirty="0" err="1" smtClean="0"/>
              <a:t>usafe</a:t>
            </a:r>
            <a:r>
              <a:rPr lang="en-AU" sz="1100" baseline="0" dirty="0" smtClean="0"/>
              <a:t>” calls into a library method and the users of that method </a:t>
            </a:r>
            <a:endParaRPr dirty="0"/>
          </a:p>
          <a:p>
            <a:endParaRPr lang="en-AU" dirty="0" smtClean="0"/>
          </a:p>
          <a:p>
            <a:r>
              <a:rPr lang="en-AU" dirty="0" smtClean="0"/>
              <a:t>On the other hand,</a:t>
            </a:r>
            <a:r>
              <a:rPr lang="en-AU" baseline="0" dirty="0" smtClean="0"/>
              <a:t> I have to say If your </a:t>
            </a:r>
            <a:r>
              <a:rPr lang="en-AU" baseline="0" dirty="0" err="1" smtClean="0"/>
              <a:t>jenkins</a:t>
            </a:r>
            <a:r>
              <a:rPr lang="en-AU" baseline="0" dirty="0" smtClean="0"/>
              <a:t> instance of the code that gets there is as </a:t>
            </a:r>
            <a:r>
              <a:rPr lang="en-AU" baseline="0" dirty="0" err="1" smtClean="0"/>
              <a:t>supersecret</a:t>
            </a:r>
            <a:r>
              <a:rPr lang="en-AU" baseline="0" dirty="0" smtClean="0"/>
              <a:t> as the location of the </a:t>
            </a:r>
            <a:r>
              <a:rPr lang="en-AU" baseline="0" dirty="0" err="1" smtClean="0"/>
              <a:t>batcave</a:t>
            </a:r>
            <a:r>
              <a:rPr lang="en-AU" baseline="0" dirty="0" smtClean="0"/>
              <a:t> or the real identity of Bruce Wayne. This poses a security concern. People with write access to the pipeline shared repository could gain unlimited access to the </a:t>
            </a:r>
            <a:r>
              <a:rPr lang="en-AU" baseline="0" dirty="0" err="1" smtClean="0"/>
              <a:t>jenkins</a:t>
            </a:r>
            <a:r>
              <a:rPr lang="en-AU" baseline="0" dirty="0" smtClean="0"/>
              <a:t> instance.</a:t>
            </a:r>
          </a:p>
          <a:p>
            <a:endParaRPr dirty="0"/>
          </a:p>
          <a:p>
            <a:r>
              <a:rPr lang="en-AU" sz="1100" b="1" dirty="0"/>
              <a:t>Explain options</a:t>
            </a:r>
            <a:endParaRPr dirty="0"/>
          </a:p>
          <a:p>
            <a:endParaRPr dirty="0"/>
          </a:p>
          <a:p>
            <a:r>
              <a:rPr lang="en-AU" sz="1100" dirty="0"/>
              <a:t>Furthermore, if you specify a version in Jenkins configuration, you can block scripts from selecting a different </a:t>
            </a:r>
            <a:r>
              <a:rPr lang="en-AU" sz="1100" dirty="0" smtClean="0"/>
              <a:t>version</a:t>
            </a:r>
          </a:p>
          <a:p>
            <a:endParaRPr lang="en-AU" sz="1100" dirty="0" smtClean="0"/>
          </a:p>
          <a:p>
            <a:r>
              <a:rPr lang="en-AU" dirty="0" smtClean="0"/>
              <a:t>Let’s do some hands</a:t>
            </a:r>
            <a:r>
              <a:rPr lang="en-AU" baseline="0" dirty="0" smtClean="0"/>
              <a:t> on.</a:t>
            </a:r>
            <a:endParaRPr lang="en-AU"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1200" dirty="0" smtClean="0"/>
              <a:t>Jump to </a:t>
            </a:r>
            <a:r>
              <a:rPr lang="en-AU" sz="1200" dirty="0" err="1" smtClean="0"/>
              <a:t>jenkins</a:t>
            </a:r>
            <a:r>
              <a:rPr lang="en-AU" sz="1200" dirty="0" smtClean="0"/>
              <a:t> and use this parameters. User: </a:t>
            </a:r>
            <a:r>
              <a:rPr lang="en-AU" sz="1200" dirty="0" err="1" smtClean="0"/>
              <a:t>AnimalLogic</a:t>
            </a:r>
            <a:r>
              <a:rPr lang="en-AU" sz="1200" dirty="0" smtClean="0"/>
              <a:t> Repo: </a:t>
            </a:r>
            <a:r>
              <a:rPr lang="en-AU" sz="1200" dirty="0" err="1" smtClean="0"/>
              <a:t>batman_shared_library</a:t>
            </a:r>
            <a:endParaRPr lang="en-AU" dirty="0" smtClean="0"/>
          </a:p>
          <a:p>
            <a:endParaRPr dirty="0"/>
          </a:p>
          <a:p>
            <a:r>
              <a:rPr lang="en-AU" sz="1100" dirty="0"/>
              <a:t>We have not setup our Shared library.  You can define as many as you want.</a:t>
            </a:r>
            <a:endParaRPr dirty="0"/>
          </a:p>
          <a:p>
            <a:endParaRPr dirty="0"/>
          </a:p>
          <a:p>
            <a:r>
              <a:rPr lang="en-AU" sz="1100" dirty="0"/>
              <a:t>Set a library called batman use </a:t>
            </a:r>
            <a:r>
              <a:rPr lang="en-AU" sz="1100" dirty="0" err="1"/>
              <a:t>batman_shared_library</a:t>
            </a:r>
            <a:r>
              <a:rPr lang="en-AU" sz="1100" dirty="0"/>
              <a:t> repo set to load implicitly (all </a:t>
            </a:r>
            <a:r>
              <a:rPr lang="en-AU" sz="1100" dirty="0" err="1"/>
              <a:t>jenkins</a:t>
            </a:r>
            <a:r>
              <a:rPr lang="en-AU" sz="1100" dirty="0"/>
              <a:t> </a:t>
            </a:r>
            <a:r>
              <a:rPr lang="en-AU" sz="1100" dirty="0" err="1"/>
              <a:t>pipelies</a:t>
            </a:r>
            <a:r>
              <a:rPr lang="en-AU" sz="1100" dirty="0"/>
              <a:t> will make a checkout of this repo now)</a:t>
            </a:r>
            <a:endParaRPr dirty="0"/>
          </a:p>
          <a:p>
            <a:endParaRPr dirty="0"/>
          </a:p>
          <a:p>
            <a:r>
              <a:rPr lang="en-AU" sz="1100" b="1" dirty="0"/>
              <a:t>Create a job in repo </a:t>
            </a:r>
            <a:r>
              <a:rPr lang="en-AU" sz="1100" b="1" dirty="0" err="1"/>
              <a:t>AL_Jenkins_pipeline</a:t>
            </a:r>
            <a:r>
              <a:rPr lang="en-AU" sz="1100" b="1" dirty="0"/>
              <a:t> and make it fail '</a:t>
            </a:r>
            <a:r>
              <a:rPr lang="en-AU" sz="1100" b="1" dirty="0" err="1"/>
              <a:t>batmobile_pipe</a:t>
            </a:r>
            <a:r>
              <a:rPr lang="en-AU" sz="1100" b="1" dirty="0"/>
              <a:t>'.</a:t>
            </a:r>
            <a:endParaRPr dirty="0"/>
          </a:p>
          <a:p>
            <a:r>
              <a:rPr lang="en-AU" sz="1100" dirty="0"/>
              <a:t>Luckily this gives a descriptive error saying that “ “  (if you are been working with Jenkins pipeline you’ll already know that this is not true all the time, some time the errors are quite obscure)</a:t>
            </a:r>
            <a:endParaRPr dirty="0"/>
          </a:p>
          <a:p>
            <a:r>
              <a:rPr lang="en-AU" sz="1100" dirty="0"/>
              <a:t>We live that like this because that bring us to the next slide, What is the library structure</a:t>
            </a:r>
            <a:endParaRPr dirty="0"/>
          </a:p>
          <a:p>
            <a:endParaRPr dirty="0"/>
          </a:p>
          <a:p>
            <a:endParaRPr dirty="0"/>
          </a:p>
        </p:txBody>
      </p:sp>
      <p:sp>
        <p:nvSpPr>
          <p:cNvPr id="231"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BEB48A7D-89BE-47C8-A7EB-C629972858F1}" type="slidenum">
              <a:rPr lang="en-AU" sz="1200">
                <a:solidFill>
                  <a:srgbClr val="FFFFFF"/>
                </a:solidFill>
                <a:latin typeface="+mn-lt"/>
                <a:ea typeface="+mn-ea"/>
              </a:rPr>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body"/>
          </p:nvPr>
        </p:nvSpPr>
        <p:spPr>
          <a:xfrm>
            <a:off x="685800" y="4343400"/>
            <a:ext cx="5485320" cy="4113720"/>
          </a:xfrm>
          <a:prstGeom prst="rect">
            <a:avLst/>
          </a:prstGeom>
        </p:spPr>
        <p:txBody>
          <a:bodyPr lIns="0" tIns="0" rIns="0" bIns="0"/>
          <a:lstStyle/>
          <a:p>
            <a:pPr marL="0" marR="0" indent="0" algn="l" defTabSz="457200" rtl="0" eaLnBrk="1" fontAlgn="auto" latinLnBrk="0" hangingPunct="1">
              <a:lnSpc>
                <a:spcPct val="100000"/>
              </a:lnSpc>
              <a:spcBef>
                <a:spcPts val="0"/>
              </a:spcBef>
              <a:spcAft>
                <a:spcPts val="0"/>
              </a:spcAft>
              <a:buClrTx/>
              <a:buSzTx/>
              <a:buFontTx/>
              <a:buNone/>
              <a:tabLst/>
              <a:defRPr/>
            </a:pPr>
            <a:endParaRPr dirty="0"/>
          </a:p>
        </p:txBody>
      </p:sp>
      <p:sp>
        <p:nvSpPr>
          <p:cNvPr id="218"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64D1B466-E093-4982-BEC6-9C3677C4E372}" type="slidenum">
              <a:rPr lang="en-AU" sz="1200">
                <a:solidFill>
                  <a:srgbClr val="FFFFFF"/>
                </a:solidFill>
                <a:latin typeface="+mn-lt"/>
                <a:ea typeface="+mn-ea"/>
              </a:rPr>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sz="900" dirty="0" smtClean="0"/>
              <a:t>To be considered a library a repo needs to have this</a:t>
            </a:r>
            <a:r>
              <a:rPr lang="en-AU" sz="900" baseline="0" dirty="0" smtClean="0"/>
              <a:t> basic structure.</a:t>
            </a:r>
          </a:p>
          <a:p>
            <a:pPr>
              <a:lnSpc>
                <a:spcPct val="100000"/>
              </a:lnSpc>
            </a:pPr>
            <a:endParaRPr lang="en-AU" sz="900" dirty="0" smtClean="0"/>
          </a:p>
          <a:p>
            <a:pPr>
              <a:lnSpc>
                <a:spcPct val="100000"/>
              </a:lnSpc>
            </a:pPr>
            <a:r>
              <a:rPr lang="en-AU" sz="900" dirty="0" smtClean="0"/>
              <a:t>We </a:t>
            </a:r>
            <a:r>
              <a:rPr lang="en-AU" sz="900" dirty="0"/>
              <a:t>are going to see </a:t>
            </a:r>
            <a:r>
              <a:rPr lang="en-AU" sz="900" dirty="0" smtClean="0"/>
              <a:t>examples </a:t>
            </a:r>
            <a:r>
              <a:rPr lang="en-AU" sz="900" dirty="0"/>
              <a:t>later, for now I would </a:t>
            </a:r>
            <a:r>
              <a:rPr lang="en-AU" sz="900" dirty="0" smtClean="0"/>
              <a:t>like just </a:t>
            </a:r>
            <a:r>
              <a:rPr lang="en-AU" sz="900" dirty="0"/>
              <a:t>explain </a:t>
            </a:r>
            <a:r>
              <a:rPr lang="en-AU" sz="900" dirty="0" smtClean="0"/>
              <a:t>what</a:t>
            </a:r>
            <a:r>
              <a:rPr lang="en-AU" sz="900" baseline="0" dirty="0" smtClean="0"/>
              <a:t> goes en each folder</a:t>
            </a:r>
          </a:p>
          <a:p>
            <a:pPr>
              <a:lnSpc>
                <a:spcPct val="100000"/>
              </a:lnSpc>
            </a:pPr>
            <a:endParaRPr dirty="0"/>
          </a:p>
          <a:p>
            <a:pPr>
              <a:lnSpc>
                <a:spcPct val="100000"/>
              </a:lnSpc>
            </a:pPr>
            <a:r>
              <a:rPr lang="en-US" sz="900" dirty="0" smtClean="0"/>
              <a:t>I</a:t>
            </a:r>
            <a:r>
              <a:rPr lang="en-AU" sz="900" dirty="0" smtClean="0"/>
              <a:t>n SRC</a:t>
            </a:r>
            <a:endParaRPr dirty="0"/>
          </a:p>
          <a:p>
            <a:pPr>
              <a:lnSpc>
                <a:spcPct val="100000"/>
              </a:lnSpc>
            </a:pPr>
            <a:r>
              <a:rPr lang="en-AU" sz="900" dirty="0"/>
              <a:t>As you can see the </a:t>
            </a:r>
            <a:r>
              <a:rPr lang="en-AU" sz="900" dirty="0" err="1"/>
              <a:t>src</a:t>
            </a:r>
            <a:r>
              <a:rPr lang="en-AU" sz="900" dirty="0"/>
              <a:t> directory </a:t>
            </a:r>
            <a:r>
              <a:rPr lang="en-AU" sz="900" dirty="0" smtClean="0"/>
              <a:t>resembles Java/groovy </a:t>
            </a:r>
            <a:r>
              <a:rPr lang="en-AU" sz="900" dirty="0"/>
              <a:t>source directory structure. This directory gets added to the </a:t>
            </a:r>
            <a:r>
              <a:rPr lang="en-AU" sz="900" dirty="0" err="1"/>
              <a:t>classpath</a:t>
            </a:r>
            <a:r>
              <a:rPr lang="en-AU" sz="900" dirty="0"/>
              <a:t> when executing Pipelines., so you do your imports as you would with any groovy</a:t>
            </a:r>
            <a:endParaRPr dirty="0"/>
          </a:p>
          <a:p>
            <a:pPr>
              <a:lnSpc>
                <a:spcPct val="100000"/>
              </a:lnSpc>
            </a:pPr>
            <a:endParaRPr dirty="0"/>
          </a:p>
        </p:txBody>
      </p:sp>
      <p:sp>
        <p:nvSpPr>
          <p:cNvPr id="235"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4573645B-46EB-4715-84B1-2ABCC798BBBD}" type="slidenum">
              <a:rPr lang="en-AU" sz="1200">
                <a:solidFill>
                  <a:srgbClr val="FFFFFF"/>
                </a:solidFill>
                <a:latin typeface="+mn-lt"/>
                <a:ea typeface="+mn-ea"/>
              </a:rPr>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sz="900" dirty="0" smtClean="0"/>
              <a:t>VARS</a:t>
            </a:r>
            <a:endParaRPr dirty="0"/>
          </a:p>
          <a:p>
            <a:pPr>
              <a:lnSpc>
                <a:spcPct val="100000"/>
              </a:lnSpc>
            </a:pPr>
            <a:r>
              <a:rPr lang="en-AU" sz="900" dirty="0"/>
              <a:t>In the </a:t>
            </a:r>
            <a:r>
              <a:rPr lang="en-AU" sz="900" dirty="0" err="1"/>
              <a:t>vars</a:t>
            </a:r>
            <a:r>
              <a:rPr lang="en-AU" sz="900" dirty="0"/>
              <a:t> directory you can store scripts that define global variables and functions that can be accessed from your </a:t>
            </a:r>
            <a:r>
              <a:rPr lang="en-AU" sz="900" dirty="0" smtClean="0"/>
              <a:t>pipeline</a:t>
            </a:r>
          </a:p>
          <a:p>
            <a:pPr>
              <a:lnSpc>
                <a:spcPct val="100000"/>
              </a:lnSpc>
            </a:pPr>
            <a:r>
              <a:rPr lang="en-AU" sz="900" b="1" dirty="0" smtClean="0"/>
              <a:t>That’s </a:t>
            </a:r>
            <a:r>
              <a:rPr lang="en-AU" sz="900" b="1" dirty="0"/>
              <a:t>the one that we are using the most,</a:t>
            </a:r>
            <a:r>
              <a:rPr lang="en-AU" sz="900" dirty="0"/>
              <a:t> since from our team of </a:t>
            </a:r>
            <a:r>
              <a:rPr lang="en-AU" sz="900" dirty="0" smtClean="0"/>
              <a:t>50 developers </a:t>
            </a:r>
            <a:r>
              <a:rPr lang="en-AU" sz="900" dirty="0"/>
              <a:t>only </a:t>
            </a:r>
            <a:r>
              <a:rPr lang="en-AU" sz="900" dirty="0" smtClean="0"/>
              <a:t>fifth </a:t>
            </a:r>
            <a:r>
              <a:rPr lang="en-AU" sz="900" dirty="0"/>
              <a:t>are java developers . Most of the people writing pipelines come from python, so not much structured </a:t>
            </a:r>
            <a:r>
              <a:rPr lang="en-AU" sz="900" dirty="0" smtClean="0"/>
              <a:t>Java,</a:t>
            </a:r>
            <a:r>
              <a:rPr lang="en-AU" sz="900" baseline="0" dirty="0" smtClean="0"/>
              <a:t> they like to create some global functions and chuck it in there.</a:t>
            </a:r>
            <a:endParaRPr dirty="0"/>
          </a:p>
          <a:p>
            <a:pPr>
              <a:lnSpc>
                <a:spcPct val="100000"/>
              </a:lnSpc>
            </a:pPr>
            <a:endParaRPr lang="en-AU" sz="900" dirty="0" smtClean="0"/>
          </a:p>
          <a:p>
            <a:pPr>
              <a:lnSpc>
                <a:spcPct val="100000"/>
              </a:lnSpc>
            </a:pPr>
            <a:r>
              <a:rPr lang="en-AU" sz="900" dirty="0" smtClean="0"/>
              <a:t>To </a:t>
            </a:r>
            <a:r>
              <a:rPr lang="en-AU" sz="900" dirty="0"/>
              <a:t>be picked up you need  the files to be .groovy. </a:t>
            </a:r>
            <a:endParaRPr lang="en-AU" sz="900" dirty="0" smtClean="0"/>
          </a:p>
          <a:p>
            <a:pPr>
              <a:lnSpc>
                <a:spcPct val="100000"/>
              </a:lnSpc>
            </a:pPr>
            <a:r>
              <a:rPr lang="en-AU" sz="900" dirty="0" smtClean="0"/>
              <a:t>The </a:t>
            </a:r>
            <a:r>
              <a:rPr lang="en-AU" sz="900" dirty="0"/>
              <a:t>matching txt file is optional but I recommend that you always document them because that documentation is displayed in the UI so users can just have  a look there to see what is available </a:t>
            </a:r>
            <a:r>
              <a:rPr lang="en-AU" sz="900" dirty="0" smtClean="0"/>
              <a:t>without</a:t>
            </a:r>
            <a:r>
              <a:rPr lang="en-AU" sz="900" baseline="0" dirty="0" smtClean="0"/>
              <a:t> the need to look at your groovy code.</a:t>
            </a:r>
          </a:p>
          <a:p>
            <a:pPr>
              <a:lnSpc>
                <a:spcPct val="100000"/>
              </a:lnSpc>
            </a:pPr>
            <a:endParaRPr lang="en-AU" sz="900" baseline="0" dirty="0" smtClean="0"/>
          </a:p>
          <a:p>
            <a:pPr>
              <a:lnSpc>
                <a:spcPct val="100000"/>
              </a:lnSpc>
            </a:pPr>
            <a:r>
              <a:rPr lang="en-AU" sz="900" dirty="0" smtClean="0"/>
              <a:t>The </a:t>
            </a:r>
            <a:r>
              <a:rPr lang="en-AU" sz="900" dirty="0"/>
              <a:t>documentation file need to be called the same name as the groovy file and needs to have the txt extension. The contents can be written in HTML or Markdown, but in my experience we were only able to make it work with HTLM (I haven’t tried again with the latest changes)</a:t>
            </a:r>
            <a:endParaRPr dirty="0"/>
          </a:p>
          <a:p>
            <a:pPr>
              <a:lnSpc>
                <a:spcPct val="100000"/>
              </a:lnSpc>
            </a:pPr>
            <a:endParaRPr dirty="0"/>
          </a:p>
          <a:p>
            <a:pPr>
              <a:lnSpc>
                <a:spcPct val="100000"/>
              </a:lnSpc>
            </a:pPr>
            <a:endParaRPr dirty="0"/>
          </a:p>
        </p:txBody>
      </p:sp>
      <p:sp>
        <p:nvSpPr>
          <p:cNvPr id="235"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4573645B-46EB-4715-84B1-2ABCC798BBBD}" type="slidenum">
              <a:rPr lang="en-AU" sz="1200">
                <a:solidFill>
                  <a:srgbClr val="FFFFFF"/>
                </a:solidFill>
                <a:latin typeface="+mn-lt"/>
                <a:ea typeface="+mn-ea"/>
              </a:rPr>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sz="900" dirty="0" smtClean="0"/>
              <a:t>In </a:t>
            </a:r>
            <a:r>
              <a:rPr lang="en-AU" sz="900" dirty="0"/>
              <a:t>the resources directory, you can add all your non-Groovy </a:t>
            </a:r>
            <a:r>
              <a:rPr lang="en-AU" sz="900" dirty="0" smtClean="0"/>
              <a:t>files.</a:t>
            </a:r>
          </a:p>
          <a:p>
            <a:pPr>
              <a:lnSpc>
                <a:spcPct val="100000"/>
              </a:lnSpc>
            </a:pPr>
            <a:r>
              <a:rPr lang="en-AU" sz="900" b="1" dirty="0" smtClean="0"/>
              <a:t>Have you used Managed scripts?</a:t>
            </a:r>
            <a:r>
              <a:rPr lang="en-AU" sz="900" b="1" baseline="0" dirty="0" smtClean="0"/>
              <a:t> </a:t>
            </a:r>
            <a:endParaRPr b="1" dirty="0"/>
          </a:p>
          <a:p>
            <a:pPr>
              <a:lnSpc>
                <a:spcPct val="100000"/>
              </a:lnSpc>
            </a:pPr>
            <a:r>
              <a:rPr lang="en-AU" sz="900" dirty="0"/>
              <a:t>In our case we </a:t>
            </a:r>
            <a:r>
              <a:rPr lang="en-AU" sz="900" dirty="0" smtClean="0"/>
              <a:t>used Managed </a:t>
            </a:r>
            <a:r>
              <a:rPr lang="en-AU" sz="900" dirty="0"/>
              <a:t>scripts </a:t>
            </a:r>
            <a:r>
              <a:rPr lang="en-AU" sz="900" dirty="0" smtClean="0"/>
              <a:t>extensively</a:t>
            </a:r>
            <a:r>
              <a:rPr lang="en-AU" sz="900" baseline="0" dirty="0" smtClean="0"/>
              <a:t> to write reusable/shareable </a:t>
            </a:r>
            <a:r>
              <a:rPr lang="en-AU" sz="900" dirty="0" smtClean="0"/>
              <a:t>bash </a:t>
            </a:r>
            <a:r>
              <a:rPr lang="en-AU" sz="900" dirty="0"/>
              <a:t>and python </a:t>
            </a:r>
            <a:r>
              <a:rPr lang="en-AU" sz="900" dirty="0" smtClean="0"/>
              <a:t>helpers.</a:t>
            </a:r>
            <a:r>
              <a:rPr lang="en-AU" sz="900" baseline="0" dirty="0" smtClean="0"/>
              <a:t> All those non groovy files </a:t>
            </a:r>
            <a:r>
              <a:rPr lang="en-AU" sz="900" dirty="0" smtClean="0"/>
              <a:t>should </a:t>
            </a:r>
            <a:r>
              <a:rPr lang="en-AU" sz="900" dirty="0"/>
              <a:t>end up in this directory. Later we will see a couple of example on how to use this resources.</a:t>
            </a:r>
            <a:endParaRPr dirty="0"/>
          </a:p>
          <a:p>
            <a:pPr>
              <a:lnSpc>
                <a:spcPct val="100000"/>
              </a:lnSpc>
            </a:pPr>
            <a:endParaRPr dirty="0"/>
          </a:p>
          <a:p>
            <a:pPr>
              <a:lnSpc>
                <a:spcPct val="100000"/>
              </a:lnSpc>
            </a:pPr>
            <a:r>
              <a:rPr lang="en-AU" sz="900" dirty="0"/>
              <a:t>Now we are </a:t>
            </a:r>
            <a:r>
              <a:rPr lang="en-AU" sz="900" dirty="0" err="1"/>
              <a:t>gonig</a:t>
            </a:r>
            <a:r>
              <a:rPr lang="en-AU" sz="900" dirty="0"/>
              <a:t> to create this file structure (merge branch called </a:t>
            </a:r>
            <a:r>
              <a:rPr lang="en-AU" sz="900" dirty="0" err="1" smtClean="0"/>
              <a:t>file_structure</a:t>
            </a:r>
            <a:r>
              <a:rPr lang="en-AU" sz="900" dirty="0" smtClean="0"/>
              <a:t>) </a:t>
            </a:r>
          </a:p>
          <a:p>
            <a:pPr>
              <a:lnSpc>
                <a:spcPct val="100000"/>
              </a:lnSpc>
            </a:pPr>
            <a:endParaRPr dirty="0"/>
          </a:p>
        </p:txBody>
      </p:sp>
      <p:sp>
        <p:nvSpPr>
          <p:cNvPr id="235"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4573645B-46EB-4715-84B1-2ABCC798BBBD}" type="slidenum">
              <a:rPr lang="en-AU" sz="1200">
                <a:solidFill>
                  <a:srgbClr val="FFFFFF"/>
                </a:solidFill>
                <a:latin typeface="+mn-lt"/>
                <a:ea typeface="+mn-ea"/>
              </a:rPr>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body"/>
          </p:nvPr>
        </p:nvSpPr>
        <p:spPr>
          <a:xfrm>
            <a:off x="685800" y="4343400"/>
            <a:ext cx="5485320" cy="4113720"/>
          </a:xfrm>
          <a:prstGeom prst="rect">
            <a:avLst/>
          </a:prstGeom>
        </p:spPr>
        <p:txBody>
          <a:bodyPr lIns="0" tIns="0" rIns="0" bIns="0"/>
          <a:lstStyle/>
          <a:p>
            <a:pPr marL="0" marR="0" indent="0" algn="l" defTabSz="457200" rtl="0" eaLnBrk="1" fontAlgn="auto" latinLnBrk="0" hangingPunct="1">
              <a:lnSpc>
                <a:spcPct val="100000"/>
              </a:lnSpc>
              <a:spcBef>
                <a:spcPts val="0"/>
              </a:spcBef>
              <a:spcAft>
                <a:spcPts val="0"/>
              </a:spcAft>
              <a:buClrTx/>
              <a:buSzTx/>
              <a:buFontTx/>
              <a:buNone/>
              <a:tabLst/>
              <a:defRPr/>
            </a:pPr>
            <a:endParaRPr dirty="0"/>
          </a:p>
        </p:txBody>
      </p:sp>
      <p:sp>
        <p:nvSpPr>
          <p:cNvPr id="218"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64D1B466-E093-4982-BEC6-9C3677C4E372}" type="slidenum">
              <a:rPr lang="en-AU" sz="1200">
                <a:solidFill>
                  <a:srgbClr val="FFFFFF"/>
                </a:solidFill>
                <a:latin typeface="+mn-lt"/>
                <a:ea typeface="+mn-ea"/>
              </a:rPr>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r>
              <a:rPr lang="en-AU" sz="1050" dirty="0" smtClean="0"/>
              <a:t>I try to came up with this table to  visualize the differences</a:t>
            </a:r>
            <a:r>
              <a:rPr lang="en-AU" sz="1050" baseline="0" dirty="0" smtClean="0"/>
              <a:t> between the code that goes in each and how they they get used.</a:t>
            </a:r>
            <a:endParaRPr lang="en-AU" sz="1050" dirty="0" smtClean="0"/>
          </a:p>
          <a:p>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r>
              <a:rPr lang="en-AU" sz="1050" dirty="0" smtClean="0"/>
              <a:t>This is how to access</a:t>
            </a:r>
            <a:r>
              <a:rPr lang="en-AU" sz="1050" baseline="0" dirty="0" smtClean="0"/>
              <a:t> get the code in global available in your pipeline.</a:t>
            </a:r>
          </a:p>
          <a:p>
            <a:r>
              <a:rPr lang="en-AU" sz="1050" baseline="0" dirty="0" smtClean="0"/>
              <a:t>Not is it not fun anymore because it is quite well documented, But it took me an entire day to figure out that this _ was needed.</a:t>
            </a:r>
            <a:endParaRPr dirty="0"/>
          </a:p>
          <a:p>
            <a:endParaRPr dirty="0"/>
          </a:p>
          <a:p>
            <a:r>
              <a:rPr lang="en-AU" sz="1050" dirty="0"/>
              <a:t>When referring to class libraries (with </a:t>
            </a:r>
            <a:r>
              <a:rPr lang="en-AU" sz="1050" dirty="0" err="1"/>
              <a:t>src</a:t>
            </a:r>
            <a:r>
              <a:rPr lang="en-AU" sz="1050" dirty="0"/>
              <a:t>/ directories), conventionally the annotation goes on an import statement:</a:t>
            </a:r>
            <a:endParaRPr dirty="0"/>
          </a:p>
          <a:p>
            <a:endParaRPr dirty="0"/>
          </a:p>
          <a:p>
            <a:r>
              <a:rPr lang="en-AU" sz="1050" dirty="0"/>
              <a:t>@Library('</a:t>
            </a:r>
            <a:r>
              <a:rPr lang="en-AU" sz="1050" dirty="0" err="1"/>
              <a:t>somelib</a:t>
            </a:r>
            <a:r>
              <a:rPr lang="en-AU" sz="1050" dirty="0"/>
              <a:t>')</a:t>
            </a:r>
            <a:endParaRPr dirty="0"/>
          </a:p>
          <a:p>
            <a:r>
              <a:rPr lang="en-AU" sz="1050" dirty="0"/>
              <a:t>import </a:t>
            </a:r>
            <a:r>
              <a:rPr lang="en-AU" sz="1050" dirty="0" err="1"/>
              <a:t>com.mycorp.pipeline.somelib.UsefulClass</a:t>
            </a:r>
            <a:endParaRPr dirty="0"/>
          </a:p>
          <a:p>
            <a:endParaRPr dirty="0"/>
          </a:p>
          <a:p>
            <a:r>
              <a:rPr lang="en-AU" sz="1050" dirty="0"/>
              <a:t>For Shared Libraries which only define Global Variables (</a:t>
            </a:r>
            <a:r>
              <a:rPr lang="en-AU" sz="1050" dirty="0" err="1"/>
              <a:t>vars</a:t>
            </a:r>
            <a:r>
              <a:rPr lang="en-AU" sz="1050" dirty="0"/>
              <a:t>/), or a </a:t>
            </a:r>
            <a:r>
              <a:rPr lang="en-AU" sz="1050" dirty="0" err="1"/>
              <a:t>Jenkinsfile</a:t>
            </a:r>
            <a:r>
              <a:rPr lang="en-AU" sz="1050" dirty="0"/>
              <a:t> which only needs a Global Variable, the annotation pattern @Library('my-shared-library') _ may be useful for keeping code concise. In essence, instead of annotating an unnecessary import statement, the symbol _ is annotated.</a:t>
            </a:r>
            <a:endParaRPr dirty="0"/>
          </a:p>
          <a:p>
            <a:endParaRPr dirty="0"/>
          </a:p>
          <a:p>
            <a:r>
              <a:rPr lang="en-AU" sz="1050" dirty="0"/>
              <a:t>It is not recommended to import a global variable/function, since this will force the compiler to interpret fields and methods as static even if they were intended to be instance. The Groovy compiler in this case can produce confusing error messages.</a:t>
            </a:r>
            <a:endParaRPr dirty="0"/>
          </a:p>
          <a:p>
            <a:endParaRPr dirty="0"/>
          </a:p>
          <a:p>
            <a:endParaRPr dirty="0"/>
          </a:p>
          <a:p>
            <a:r>
              <a:rPr lang="en-AU" sz="1100" dirty="0"/>
              <a:t>There is a reason for that _ that took it more than a day to figure it out.  Currently that notation and the explanation is on the main documentation.</a:t>
            </a:r>
            <a:endParaRPr dirty="0"/>
          </a:p>
          <a:p>
            <a:r>
              <a:rPr lang="en-AU" sz="1100" dirty="0"/>
              <a:t>What it says is that instead of annotating an unnecessary import statement, the symbol _ is annotated.</a:t>
            </a:r>
            <a:endParaRPr dirty="0"/>
          </a:p>
          <a:p>
            <a:pPr>
              <a:lnSpc>
                <a:spcPct val="100000"/>
              </a:lnSpc>
            </a:pPr>
            <a:endParaRPr dirty="0"/>
          </a:p>
          <a:p>
            <a:pPr>
              <a:lnSpc>
                <a:spcPct val="100000"/>
              </a:lnSpc>
            </a:pPr>
            <a:r>
              <a:rPr lang="en-AU" sz="1100" dirty="0"/>
              <a:t>For Class libraries the Annotation goes on an import statement</a:t>
            </a:r>
            <a:endParaRPr dirty="0"/>
          </a:p>
          <a:p>
            <a:pPr>
              <a:lnSpc>
                <a:spcPct val="100000"/>
              </a:lnSpc>
            </a:pPr>
            <a:endParaRPr dirty="0"/>
          </a:p>
          <a:p>
            <a:pPr>
              <a:lnSpc>
                <a:spcPct val="100000"/>
              </a:lnSpc>
            </a:pPr>
            <a:r>
              <a:rPr lang="en-AU" sz="1100" dirty="0"/>
              <a:t>But when I was re-reading the documentation to create this presentation I found that  after one of the release they have created a library step , so you can now at any time in your pipeline call library ‘my-shared-lib’ and after that you can use any method or global variable defined there. ( I tested and works fine)</a:t>
            </a:r>
            <a:endParaRPr dirty="0"/>
          </a:p>
          <a:p>
            <a:pPr>
              <a:lnSpc>
                <a:spcPct val="100000"/>
              </a:lnSpc>
            </a:pPr>
            <a:endParaRPr dirty="0"/>
          </a:p>
          <a:p>
            <a:pPr>
              <a:lnSpc>
                <a:spcPct val="100000"/>
              </a:lnSpc>
            </a:pPr>
            <a:r>
              <a:rPr lang="en-AU" sz="1100" dirty="0"/>
              <a:t>3) The difference is that in when accessing branches of that library you could for example have something like library "my-shared-library@$BRANCH_NAME”</a:t>
            </a:r>
            <a:endParaRPr dirty="0"/>
          </a:p>
          <a:p>
            <a:pPr>
              <a:lnSpc>
                <a:spcPct val="100000"/>
              </a:lnSpc>
            </a:pPr>
            <a:endParaRPr dirty="0"/>
          </a:p>
          <a:p>
            <a:pPr>
              <a:lnSpc>
                <a:spcPct val="100000"/>
              </a:lnSpc>
            </a:pPr>
            <a:r>
              <a:rPr lang="en-AU" sz="1100" dirty="0"/>
              <a:t>4) Libraries are resolved and loaded during compilation of the script, before it starts executing. This allows the Groovy compiler to understand the meaning of symbols used in static type </a:t>
            </a:r>
            <a:r>
              <a:rPr lang="en-AU" sz="1100" dirty="0" err="1"/>
              <a:t>checkin</a:t>
            </a:r>
            <a:endParaRPr dirty="0"/>
          </a:p>
          <a:p>
            <a:pPr>
              <a:lnSpc>
                <a:spcPct val="100000"/>
              </a:lnSpc>
            </a:pPr>
            <a:endParaRPr dirty="0"/>
          </a:p>
          <a:p>
            <a:pPr>
              <a:lnSpc>
                <a:spcPct val="100000"/>
              </a:lnSpc>
            </a:pPr>
            <a:r>
              <a:rPr lang="en-AU" sz="1100" dirty="0"/>
              <a:t>Global Variables however, are resolved at runtime.</a:t>
            </a:r>
            <a:endParaRPr dirty="0"/>
          </a:p>
          <a:p>
            <a:pPr>
              <a:lnSpc>
                <a:spcPct val="100000"/>
              </a:lnSpc>
            </a:pPr>
            <a:endParaRPr dirty="0"/>
          </a:p>
          <a:p>
            <a:pPr>
              <a:lnSpc>
                <a:spcPct val="100000"/>
              </a:lnSpc>
            </a:pPr>
            <a:r>
              <a:rPr lang="en-AU" sz="1100" dirty="0"/>
              <a:t>Internally, scripts in the </a:t>
            </a:r>
            <a:r>
              <a:rPr lang="en-AU" sz="1100" dirty="0" err="1"/>
              <a:t>vars</a:t>
            </a:r>
            <a:r>
              <a:rPr lang="en-AU" sz="1100" dirty="0"/>
              <a:t> directory are instantiated on-demand as singletons. This allows multiple methods or properties to be defined in a single .groovy file which interact with each other</a:t>
            </a:r>
            <a:endParaRPr dirty="0"/>
          </a:p>
          <a:p>
            <a:pPr>
              <a:lnSpc>
                <a:spcPct val="100000"/>
              </a:lnSpc>
            </a:pPr>
            <a:endParaRPr dirty="0"/>
          </a:p>
          <a:p>
            <a:pPr>
              <a:lnSpc>
                <a:spcPct val="100000"/>
              </a:lnSpc>
            </a:pPr>
            <a:r>
              <a:rPr lang="en-AU" sz="1100" dirty="0"/>
              <a:t>5) It feels to me that when you write global functions is like abstracting some common usage in existing pipelines, and code in the class libraries is more like new functionality. But it might be just me. The code in Global functions could look like declarative pipelines where class reassemble more like java code.</a:t>
            </a: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r>
              <a:rPr lang="en-AU" sz="1050" dirty="0" smtClean="0"/>
              <a:t>I have create this table to see if we can visualize the </a:t>
            </a:r>
            <a:r>
              <a:rPr lang="en-AU" sz="1050" dirty="0" err="1" smtClean="0"/>
              <a:t>diffrence</a:t>
            </a:r>
            <a:r>
              <a:rPr lang="en-AU" sz="1050" baseline="0" dirty="0" smtClean="0"/>
              <a:t> in usage</a:t>
            </a:r>
            <a:endParaRPr lang="en-AU" sz="1050" dirty="0" smtClean="0"/>
          </a:p>
          <a:p>
            <a:r>
              <a:rPr lang="en-AU" sz="1050" dirty="0" smtClean="0"/>
              <a:t>So </a:t>
            </a:r>
            <a:r>
              <a:rPr lang="en-AU" sz="1050" dirty="0"/>
              <a:t>how to access it </a:t>
            </a:r>
            <a:endParaRPr dirty="0"/>
          </a:p>
          <a:p>
            <a:r>
              <a:rPr lang="en-AU" sz="1050" dirty="0"/>
              <a:t>@Library('my-shared-library') _</a:t>
            </a:r>
            <a:endParaRPr dirty="0"/>
          </a:p>
          <a:p>
            <a:r>
              <a:rPr lang="en-AU" sz="1050" dirty="0"/>
              <a:t>/* Using a version </a:t>
            </a:r>
            <a:r>
              <a:rPr lang="en-AU" sz="1050" dirty="0" err="1"/>
              <a:t>specifier</a:t>
            </a:r>
            <a:r>
              <a:rPr lang="en-AU" sz="1050" dirty="0"/>
              <a:t>, such as branch, tag, </a:t>
            </a:r>
            <a:r>
              <a:rPr lang="en-AU" sz="1050" dirty="0" err="1"/>
              <a:t>etc</a:t>
            </a:r>
            <a:r>
              <a:rPr lang="en-AU" sz="1050" dirty="0"/>
              <a:t> */</a:t>
            </a:r>
            <a:endParaRPr dirty="0"/>
          </a:p>
          <a:p>
            <a:r>
              <a:rPr lang="en-AU" sz="1050" dirty="0"/>
              <a:t>@Library('my-shared-library@1.0') _</a:t>
            </a:r>
            <a:endParaRPr dirty="0"/>
          </a:p>
          <a:p>
            <a:r>
              <a:rPr lang="en-AU" sz="1050" dirty="0"/>
              <a:t>/* Accessing multiple libraries with one statement */</a:t>
            </a:r>
            <a:endParaRPr dirty="0"/>
          </a:p>
          <a:p>
            <a:r>
              <a:rPr lang="en-AU" sz="1050" dirty="0"/>
              <a:t>@Library(['my-shared-library', 'otherlib@abc1234']) _</a:t>
            </a:r>
            <a:endParaRPr dirty="0"/>
          </a:p>
          <a:p>
            <a:endParaRPr dirty="0"/>
          </a:p>
          <a:p>
            <a:r>
              <a:rPr lang="en-AU" sz="1050" dirty="0"/>
              <a:t>When referring to class libraries (with </a:t>
            </a:r>
            <a:r>
              <a:rPr lang="en-AU" sz="1050" dirty="0" err="1"/>
              <a:t>src</a:t>
            </a:r>
            <a:r>
              <a:rPr lang="en-AU" sz="1050" dirty="0"/>
              <a:t>/ directories), conventionally the annotation goes on an import statement:</a:t>
            </a:r>
            <a:endParaRPr dirty="0"/>
          </a:p>
          <a:p>
            <a:endParaRPr dirty="0"/>
          </a:p>
          <a:p>
            <a:r>
              <a:rPr lang="en-AU" sz="1050" dirty="0"/>
              <a:t>@Library('</a:t>
            </a:r>
            <a:r>
              <a:rPr lang="en-AU" sz="1050" dirty="0" err="1"/>
              <a:t>somelib</a:t>
            </a:r>
            <a:r>
              <a:rPr lang="en-AU" sz="1050" dirty="0"/>
              <a:t>')</a:t>
            </a:r>
            <a:endParaRPr dirty="0"/>
          </a:p>
          <a:p>
            <a:r>
              <a:rPr lang="en-AU" sz="1050" dirty="0"/>
              <a:t>import </a:t>
            </a:r>
            <a:r>
              <a:rPr lang="en-AU" sz="1050" dirty="0" err="1"/>
              <a:t>com.mycorp.pipeline.somelib.UsefulClass</a:t>
            </a:r>
            <a:endParaRPr dirty="0"/>
          </a:p>
          <a:p>
            <a:endParaRPr dirty="0"/>
          </a:p>
          <a:p>
            <a:r>
              <a:rPr lang="en-AU" sz="1050" dirty="0"/>
              <a:t>For Shared Libraries which only define Global Variables (</a:t>
            </a:r>
            <a:r>
              <a:rPr lang="en-AU" sz="1050" dirty="0" err="1"/>
              <a:t>vars</a:t>
            </a:r>
            <a:r>
              <a:rPr lang="en-AU" sz="1050" dirty="0"/>
              <a:t>/), or a </a:t>
            </a:r>
            <a:r>
              <a:rPr lang="en-AU" sz="1050" dirty="0" err="1"/>
              <a:t>Jenkinsfile</a:t>
            </a:r>
            <a:r>
              <a:rPr lang="en-AU" sz="1050" dirty="0"/>
              <a:t> which only needs a Global Variable, the annotation pattern @Library('my-shared-library') _ may be useful for keeping code concise. In essence, instead of annotating an unnecessary import statement, the symbol _ is annotated.</a:t>
            </a:r>
            <a:endParaRPr dirty="0"/>
          </a:p>
          <a:p>
            <a:endParaRPr dirty="0"/>
          </a:p>
          <a:p>
            <a:r>
              <a:rPr lang="en-AU" sz="1050" dirty="0"/>
              <a:t>It is not recommended to import a global variable/function, since this will force the compiler to interpret fields and methods as static even if they were intended to be instance. The Groovy compiler in this case can produce confusing error messages.</a:t>
            </a:r>
            <a:endParaRPr dirty="0"/>
          </a:p>
          <a:p>
            <a:endParaRPr dirty="0"/>
          </a:p>
          <a:p>
            <a:endParaRPr dirty="0"/>
          </a:p>
          <a:p>
            <a:r>
              <a:rPr lang="en-AU" sz="1100" dirty="0"/>
              <a:t>There is a reason for that _ that took it more than a day to figure it out.  Currently that notation and the explanation is on the main documentation.</a:t>
            </a:r>
            <a:endParaRPr dirty="0"/>
          </a:p>
          <a:p>
            <a:r>
              <a:rPr lang="en-AU" sz="1100" dirty="0"/>
              <a:t>What it says is that instead of annotating an unnecessary import statement, the symbol _ is annotated.</a:t>
            </a:r>
            <a:endParaRPr dirty="0"/>
          </a:p>
          <a:p>
            <a:pPr>
              <a:lnSpc>
                <a:spcPct val="100000"/>
              </a:lnSpc>
            </a:pPr>
            <a:endParaRPr dirty="0"/>
          </a:p>
          <a:p>
            <a:pPr>
              <a:lnSpc>
                <a:spcPct val="100000"/>
              </a:lnSpc>
            </a:pPr>
            <a:r>
              <a:rPr lang="en-AU" sz="1100" dirty="0"/>
              <a:t>For Class libraries the Annotation goes on an import statement</a:t>
            </a:r>
            <a:endParaRPr dirty="0"/>
          </a:p>
          <a:p>
            <a:pPr>
              <a:lnSpc>
                <a:spcPct val="100000"/>
              </a:lnSpc>
            </a:pPr>
            <a:endParaRPr dirty="0"/>
          </a:p>
          <a:p>
            <a:pPr>
              <a:lnSpc>
                <a:spcPct val="100000"/>
              </a:lnSpc>
            </a:pPr>
            <a:r>
              <a:rPr lang="en-AU" sz="1100" dirty="0"/>
              <a:t>But when I was re-reading the documentation to create this presentation I found that  after one of the release they have created a library step , so you can now at any time in your pipeline call library ‘my-shared-lib’ and after that you can use any method or global variable defined there. ( I tested and works fine)</a:t>
            </a:r>
            <a:endParaRPr dirty="0"/>
          </a:p>
          <a:p>
            <a:pPr>
              <a:lnSpc>
                <a:spcPct val="100000"/>
              </a:lnSpc>
            </a:pPr>
            <a:endParaRPr dirty="0"/>
          </a:p>
          <a:p>
            <a:pPr>
              <a:lnSpc>
                <a:spcPct val="100000"/>
              </a:lnSpc>
            </a:pPr>
            <a:r>
              <a:rPr lang="en-AU" sz="1100" dirty="0"/>
              <a:t>3) The difference is that in when accessing branches of that library you could for example have something like library "my-shared-library@$BRANCH_NAME”</a:t>
            </a:r>
            <a:endParaRPr dirty="0"/>
          </a:p>
          <a:p>
            <a:pPr>
              <a:lnSpc>
                <a:spcPct val="100000"/>
              </a:lnSpc>
            </a:pPr>
            <a:endParaRPr dirty="0"/>
          </a:p>
          <a:p>
            <a:pPr>
              <a:lnSpc>
                <a:spcPct val="100000"/>
              </a:lnSpc>
            </a:pPr>
            <a:r>
              <a:rPr lang="en-AU" sz="1100" dirty="0"/>
              <a:t>4) Libraries are resolved and loaded during compilation of the script, before it starts executing. This allows the Groovy compiler to understand the meaning of symbols used in static type </a:t>
            </a:r>
            <a:r>
              <a:rPr lang="en-AU" sz="1100" dirty="0" err="1"/>
              <a:t>checkin</a:t>
            </a:r>
            <a:endParaRPr dirty="0"/>
          </a:p>
          <a:p>
            <a:pPr>
              <a:lnSpc>
                <a:spcPct val="100000"/>
              </a:lnSpc>
            </a:pPr>
            <a:endParaRPr dirty="0"/>
          </a:p>
          <a:p>
            <a:pPr>
              <a:lnSpc>
                <a:spcPct val="100000"/>
              </a:lnSpc>
            </a:pPr>
            <a:r>
              <a:rPr lang="en-AU" sz="1100" dirty="0"/>
              <a:t>Global Variables however, are resolved at runtime.</a:t>
            </a:r>
            <a:endParaRPr dirty="0"/>
          </a:p>
          <a:p>
            <a:pPr>
              <a:lnSpc>
                <a:spcPct val="100000"/>
              </a:lnSpc>
            </a:pPr>
            <a:endParaRPr dirty="0"/>
          </a:p>
          <a:p>
            <a:pPr>
              <a:lnSpc>
                <a:spcPct val="100000"/>
              </a:lnSpc>
            </a:pPr>
            <a:r>
              <a:rPr lang="en-AU" sz="1100" dirty="0"/>
              <a:t>Internally, scripts in the </a:t>
            </a:r>
            <a:r>
              <a:rPr lang="en-AU" sz="1100" dirty="0" err="1"/>
              <a:t>vars</a:t>
            </a:r>
            <a:r>
              <a:rPr lang="en-AU" sz="1100" dirty="0"/>
              <a:t> directory are instantiated on-demand as singletons. This allows multiple methods or properties to be defined in a single .groovy file which interact with each other</a:t>
            </a:r>
            <a:endParaRPr dirty="0"/>
          </a:p>
          <a:p>
            <a:pPr>
              <a:lnSpc>
                <a:spcPct val="100000"/>
              </a:lnSpc>
            </a:pPr>
            <a:endParaRPr dirty="0"/>
          </a:p>
          <a:p>
            <a:pPr>
              <a:lnSpc>
                <a:spcPct val="100000"/>
              </a:lnSpc>
            </a:pPr>
            <a:r>
              <a:rPr lang="en-AU" sz="1100" dirty="0"/>
              <a:t>5) It feels to me that when you write global functions is like abstracting some common usage in existing pipelines, and code in the class libraries is more like new functionality. But it might be just me. The code in Global functions could look like declarative pipelines where class reassemble more like java code.</a:t>
            </a: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a:noFill/>
          <a:ln w="12700">
            <a:solidFill>
              <a:prstClr val="black"/>
            </a:solidFill>
          </a:ln>
        </p:spPr>
      </p:sp>
      <p:sp>
        <p:nvSpPr>
          <p:cNvPr id="3" name="Notes Placeholder 2"/>
          <p:cNvSpPr>
            <a:spLocks noGrp="1"/>
          </p:cNvSpPr>
          <p:nvPr>
            <p:ph type="body" idx="1"/>
          </p:nvPr>
        </p:nvSpPr>
        <p:spPr/>
        <p:txBody>
          <a:bodyPr/>
          <a:lstStyle/>
          <a:p>
            <a:r>
              <a:rPr lang="en-US" dirty="0" smtClean="0"/>
              <a:t>We</a:t>
            </a:r>
            <a:r>
              <a:rPr lang="en-US" baseline="0" dirty="0" smtClean="0"/>
              <a:t> are going to watch a short video now with the final product of what we do at AL</a:t>
            </a:r>
            <a:endParaRPr lang="en-US" dirty="0" smtClean="0"/>
          </a:p>
          <a:p>
            <a:r>
              <a:rPr lang="en-US" dirty="0" smtClean="0"/>
              <a:t>Demo reel</a:t>
            </a:r>
            <a:endParaRPr lang="en-US" dirty="0"/>
          </a:p>
        </p:txBody>
      </p:sp>
      <p:sp>
        <p:nvSpPr>
          <p:cNvPr id="4" name="Slide Number Placeholder 3"/>
          <p:cNvSpPr>
            <a:spLocks noGrp="1"/>
          </p:cNvSpPr>
          <p:nvPr>
            <p:ph type="sldNum" idx="10"/>
          </p:nvPr>
        </p:nvSpPr>
        <p:spPr/>
        <p:txBody>
          <a:bodyPr/>
          <a:lstStyle/>
          <a:p>
            <a:pPr algn="r"/>
            <a:fld id="{4EB07AEE-0152-446A-BBB3-F522F383EE61}" type="slidenum">
              <a:rPr lang="en-AU" smtClean="0"/>
              <a:t>3</a:t>
            </a:fld>
            <a:endParaRPr lang="en-AU"/>
          </a:p>
        </p:txBody>
      </p:sp>
    </p:spTree>
    <p:extLst>
      <p:ext uri="{BB962C8B-B14F-4D97-AF65-F5344CB8AC3E}">
        <p14:creationId xmlns:p14="http://schemas.microsoft.com/office/powerpoint/2010/main" val="14057034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r>
              <a:rPr lang="en-AU" sz="1050" dirty="0" smtClean="0"/>
              <a:t>I have create this table to see if we can visualize the </a:t>
            </a:r>
            <a:r>
              <a:rPr lang="en-AU" sz="1050" dirty="0" err="1" smtClean="0"/>
              <a:t>diffrence</a:t>
            </a:r>
            <a:r>
              <a:rPr lang="en-AU" sz="1050" baseline="0" dirty="0" smtClean="0"/>
              <a:t> in usage</a:t>
            </a:r>
            <a:endParaRPr lang="en-AU" sz="1050" dirty="0" smtClean="0"/>
          </a:p>
          <a:p>
            <a:r>
              <a:rPr lang="en-AU" sz="1050" dirty="0" smtClean="0"/>
              <a:t>So </a:t>
            </a:r>
            <a:r>
              <a:rPr lang="en-AU" sz="1050" dirty="0"/>
              <a:t>how to access it </a:t>
            </a:r>
            <a:endParaRPr dirty="0"/>
          </a:p>
          <a:p>
            <a:r>
              <a:rPr lang="en-AU" sz="1050" dirty="0"/>
              <a:t>@Library('my-shared-library') _</a:t>
            </a:r>
            <a:endParaRPr dirty="0"/>
          </a:p>
          <a:p>
            <a:r>
              <a:rPr lang="en-AU" sz="1050" dirty="0"/>
              <a:t>/* Using a version </a:t>
            </a:r>
            <a:r>
              <a:rPr lang="en-AU" sz="1050" dirty="0" err="1"/>
              <a:t>specifier</a:t>
            </a:r>
            <a:r>
              <a:rPr lang="en-AU" sz="1050" dirty="0"/>
              <a:t>, such as branch, tag, </a:t>
            </a:r>
            <a:r>
              <a:rPr lang="en-AU" sz="1050" dirty="0" err="1"/>
              <a:t>etc</a:t>
            </a:r>
            <a:r>
              <a:rPr lang="en-AU" sz="1050" dirty="0"/>
              <a:t> */</a:t>
            </a:r>
            <a:endParaRPr dirty="0"/>
          </a:p>
          <a:p>
            <a:r>
              <a:rPr lang="en-AU" sz="1050" dirty="0"/>
              <a:t>@Library('my-shared-library@1.0') _</a:t>
            </a:r>
            <a:endParaRPr dirty="0"/>
          </a:p>
          <a:p>
            <a:r>
              <a:rPr lang="en-AU" sz="1050" dirty="0"/>
              <a:t>/* Accessing multiple libraries with one statement */</a:t>
            </a:r>
            <a:endParaRPr dirty="0"/>
          </a:p>
          <a:p>
            <a:r>
              <a:rPr lang="en-AU" sz="1050" dirty="0"/>
              <a:t>@Library(['my-shared-library', 'otherlib@abc1234']) _</a:t>
            </a:r>
            <a:endParaRPr dirty="0"/>
          </a:p>
          <a:p>
            <a:endParaRPr dirty="0"/>
          </a:p>
          <a:p>
            <a:r>
              <a:rPr lang="en-AU" sz="1050" dirty="0"/>
              <a:t>When referring to class libraries (with </a:t>
            </a:r>
            <a:r>
              <a:rPr lang="en-AU" sz="1050" dirty="0" err="1"/>
              <a:t>src</a:t>
            </a:r>
            <a:r>
              <a:rPr lang="en-AU" sz="1050" dirty="0"/>
              <a:t>/ directories), conventionally the annotation goes on an import statement:</a:t>
            </a:r>
            <a:endParaRPr dirty="0"/>
          </a:p>
          <a:p>
            <a:endParaRPr dirty="0"/>
          </a:p>
          <a:p>
            <a:r>
              <a:rPr lang="en-AU" sz="1050" dirty="0"/>
              <a:t>@Library('</a:t>
            </a:r>
            <a:r>
              <a:rPr lang="en-AU" sz="1050" dirty="0" err="1"/>
              <a:t>somelib</a:t>
            </a:r>
            <a:r>
              <a:rPr lang="en-AU" sz="1050" dirty="0"/>
              <a:t>')</a:t>
            </a:r>
            <a:endParaRPr dirty="0"/>
          </a:p>
          <a:p>
            <a:r>
              <a:rPr lang="en-AU" sz="1050" dirty="0"/>
              <a:t>import </a:t>
            </a:r>
            <a:r>
              <a:rPr lang="en-AU" sz="1050" dirty="0" err="1"/>
              <a:t>com.mycorp.pipeline.somelib.UsefulClass</a:t>
            </a:r>
            <a:endParaRPr dirty="0"/>
          </a:p>
          <a:p>
            <a:endParaRPr dirty="0"/>
          </a:p>
          <a:p>
            <a:r>
              <a:rPr lang="en-AU" sz="1050" dirty="0"/>
              <a:t>For Shared Libraries which only define Global Variables (</a:t>
            </a:r>
            <a:r>
              <a:rPr lang="en-AU" sz="1050" dirty="0" err="1"/>
              <a:t>vars</a:t>
            </a:r>
            <a:r>
              <a:rPr lang="en-AU" sz="1050" dirty="0"/>
              <a:t>/), or a </a:t>
            </a:r>
            <a:r>
              <a:rPr lang="en-AU" sz="1050" dirty="0" err="1"/>
              <a:t>Jenkinsfile</a:t>
            </a:r>
            <a:r>
              <a:rPr lang="en-AU" sz="1050" dirty="0"/>
              <a:t> which only needs a Global Variable, the annotation pattern @Library('my-shared-library') _ may be useful for keeping code concise. In essence, instead of annotating an unnecessary import statement, the symbol _ is annotated.</a:t>
            </a:r>
            <a:endParaRPr dirty="0"/>
          </a:p>
          <a:p>
            <a:endParaRPr dirty="0"/>
          </a:p>
          <a:p>
            <a:r>
              <a:rPr lang="en-AU" sz="1050" dirty="0"/>
              <a:t>It is not recommended to import a global variable/function, since this will force the compiler to interpret fields and methods as static even if they were intended to be instance. The Groovy compiler in this case can produce confusing error messages.</a:t>
            </a:r>
            <a:endParaRPr dirty="0"/>
          </a:p>
          <a:p>
            <a:endParaRPr dirty="0"/>
          </a:p>
          <a:p>
            <a:endParaRPr dirty="0"/>
          </a:p>
          <a:p>
            <a:r>
              <a:rPr lang="en-AU" sz="1100" dirty="0"/>
              <a:t>There is a reason for that _ that took it more than a day to figure it out.  Currently that notation and the explanation is on the main documentation.</a:t>
            </a:r>
            <a:endParaRPr dirty="0"/>
          </a:p>
          <a:p>
            <a:r>
              <a:rPr lang="en-AU" sz="1100" dirty="0"/>
              <a:t>What it says is that instead of annotating an unnecessary import statement, the symbol _ is annotated.</a:t>
            </a:r>
            <a:endParaRPr dirty="0"/>
          </a:p>
          <a:p>
            <a:pPr>
              <a:lnSpc>
                <a:spcPct val="100000"/>
              </a:lnSpc>
            </a:pPr>
            <a:endParaRPr dirty="0"/>
          </a:p>
          <a:p>
            <a:pPr>
              <a:lnSpc>
                <a:spcPct val="100000"/>
              </a:lnSpc>
            </a:pPr>
            <a:r>
              <a:rPr lang="en-AU" sz="1100" dirty="0"/>
              <a:t>For Class libraries the Annotation goes on an import statement</a:t>
            </a:r>
            <a:endParaRPr dirty="0"/>
          </a:p>
          <a:p>
            <a:pPr>
              <a:lnSpc>
                <a:spcPct val="100000"/>
              </a:lnSpc>
            </a:pPr>
            <a:endParaRPr dirty="0"/>
          </a:p>
          <a:p>
            <a:pPr>
              <a:lnSpc>
                <a:spcPct val="100000"/>
              </a:lnSpc>
            </a:pPr>
            <a:r>
              <a:rPr lang="en-AU" sz="1100" dirty="0"/>
              <a:t>But when I was re-reading the documentation to create this presentation I found that  after one of the release they have created a library step , so you can now at any time in your pipeline call library ‘my-shared-lib’ and after that you can use any method or global variable defined there. ( I tested and works fine)</a:t>
            </a:r>
            <a:endParaRPr dirty="0"/>
          </a:p>
          <a:p>
            <a:pPr>
              <a:lnSpc>
                <a:spcPct val="100000"/>
              </a:lnSpc>
            </a:pPr>
            <a:endParaRPr dirty="0"/>
          </a:p>
          <a:p>
            <a:pPr>
              <a:lnSpc>
                <a:spcPct val="100000"/>
              </a:lnSpc>
            </a:pPr>
            <a:r>
              <a:rPr lang="en-AU" sz="1100" dirty="0"/>
              <a:t>3) The difference is that in when accessing branches of that library you could for example have something like library "my-shared-library@$BRANCH_NAME”</a:t>
            </a:r>
            <a:endParaRPr dirty="0"/>
          </a:p>
          <a:p>
            <a:pPr>
              <a:lnSpc>
                <a:spcPct val="100000"/>
              </a:lnSpc>
            </a:pPr>
            <a:endParaRPr dirty="0"/>
          </a:p>
          <a:p>
            <a:pPr>
              <a:lnSpc>
                <a:spcPct val="100000"/>
              </a:lnSpc>
            </a:pPr>
            <a:r>
              <a:rPr lang="en-AU" sz="1100" dirty="0"/>
              <a:t>4) Libraries are resolved and loaded during compilation of the script, before it starts executing. This allows the Groovy compiler to understand the meaning of symbols used in static type </a:t>
            </a:r>
            <a:r>
              <a:rPr lang="en-AU" sz="1100" dirty="0" err="1"/>
              <a:t>checkin</a:t>
            </a:r>
            <a:endParaRPr dirty="0"/>
          </a:p>
          <a:p>
            <a:pPr>
              <a:lnSpc>
                <a:spcPct val="100000"/>
              </a:lnSpc>
            </a:pPr>
            <a:endParaRPr dirty="0"/>
          </a:p>
          <a:p>
            <a:pPr>
              <a:lnSpc>
                <a:spcPct val="100000"/>
              </a:lnSpc>
            </a:pPr>
            <a:r>
              <a:rPr lang="en-AU" sz="1100" dirty="0"/>
              <a:t>Global Variables however, are resolved at runtime.</a:t>
            </a:r>
            <a:endParaRPr dirty="0"/>
          </a:p>
          <a:p>
            <a:pPr>
              <a:lnSpc>
                <a:spcPct val="100000"/>
              </a:lnSpc>
            </a:pPr>
            <a:endParaRPr dirty="0"/>
          </a:p>
          <a:p>
            <a:pPr>
              <a:lnSpc>
                <a:spcPct val="100000"/>
              </a:lnSpc>
            </a:pPr>
            <a:r>
              <a:rPr lang="en-AU" sz="1100" dirty="0"/>
              <a:t>Internally, scripts in the </a:t>
            </a:r>
            <a:r>
              <a:rPr lang="en-AU" sz="1100" dirty="0" err="1"/>
              <a:t>vars</a:t>
            </a:r>
            <a:r>
              <a:rPr lang="en-AU" sz="1100" dirty="0"/>
              <a:t> directory are instantiated on-demand as singletons. This allows multiple methods or properties to be defined in a single .groovy file which interact with each other</a:t>
            </a:r>
            <a:endParaRPr dirty="0"/>
          </a:p>
          <a:p>
            <a:pPr>
              <a:lnSpc>
                <a:spcPct val="100000"/>
              </a:lnSpc>
            </a:pPr>
            <a:endParaRPr dirty="0"/>
          </a:p>
          <a:p>
            <a:pPr>
              <a:lnSpc>
                <a:spcPct val="100000"/>
              </a:lnSpc>
            </a:pPr>
            <a:r>
              <a:rPr lang="en-AU" sz="1100" dirty="0"/>
              <a:t>5) It feels to me that when you write global functions is like abstracting some common usage in existing pipelines, and code in the class libraries is more like new functionality. But it might be just me. The code in Global functions could look like declarative pipelines where class reassemble more like java code.</a:t>
            </a: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r>
              <a:rPr lang="en-AU" sz="1050" dirty="0" smtClean="0"/>
              <a:t>I have create this table to see if we can visualize the </a:t>
            </a:r>
            <a:r>
              <a:rPr lang="en-AU" sz="1050" dirty="0" err="1" smtClean="0"/>
              <a:t>diffrence</a:t>
            </a:r>
            <a:r>
              <a:rPr lang="en-AU" sz="1050" baseline="0" dirty="0" smtClean="0"/>
              <a:t> in usage</a:t>
            </a:r>
            <a:endParaRPr lang="en-AU" sz="1050" dirty="0" smtClean="0"/>
          </a:p>
          <a:p>
            <a:r>
              <a:rPr lang="en-AU" sz="1050" dirty="0" smtClean="0"/>
              <a:t>So </a:t>
            </a:r>
            <a:r>
              <a:rPr lang="en-AU" sz="1050" dirty="0"/>
              <a:t>how to access it </a:t>
            </a:r>
            <a:endParaRPr dirty="0"/>
          </a:p>
          <a:p>
            <a:r>
              <a:rPr lang="en-AU" sz="1050" dirty="0"/>
              <a:t>@Library('my-shared-library') _</a:t>
            </a:r>
            <a:endParaRPr dirty="0"/>
          </a:p>
          <a:p>
            <a:r>
              <a:rPr lang="en-AU" sz="1050" dirty="0"/>
              <a:t>/* Using a version </a:t>
            </a:r>
            <a:r>
              <a:rPr lang="en-AU" sz="1050" dirty="0" err="1"/>
              <a:t>specifier</a:t>
            </a:r>
            <a:r>
              <a:rPr lang="en-AU" sz="1050" dirty="0"/>
              <a:t>, such as branch, tag, </a:t>
            </a:r>
            <a:r>
              <a:rPr lang="en-AU" sz="1050" dirty="0" err="1"/>
              <a:t>etc</a:t>
            </a:r>
            <a:r>
              <a:rPr lang="en-AU" sz="1050" dirty="0"/>
              <a:t> */</a:t>
            </a:r>
            <a:endParaRPr dirty="0"/>
          </a:p>
          <a:p>
            <a:r>
              <a:rPr lang="en-AU" sz="1050" dirty="0"/>
              <a:t>@Library('my-shared-library@1.0') _</a:t>
            </a:r>
            <a:endParaRPr dirty="0"/>
          </a:p>
          <a:p>
            <a:r>
              <a:rPr lang="en-AU" sz="1050" dirty="0"/>
              <a:t>/* Accessing multiple libraries with one statement */</a:t>
            </a:r>
            <a:endParaRPr dirty="0"/>
          </a:p>
          <a:p>
            <a:r>
              <a:rPr lang="en-AU" sz="1050" dirty="0"/>
              <a:t>@Library(['my-shared-library', 'otherlib@abc1234']) _</a:t>
            </a:r>
            <a:endParaRPr dirty="0"/>
          </a:p>
          <a:p>
            <a:endParaRPr dirty="0"/>
          </a:p>
          <a:p>
            <a:r>
              <a:rPr lang="en-AU" sz="1050" dirty="0"/>
              <a:t>When referring to class libraries (with </a:t>
            </a:r>
            <a:r>
              <a:rPr lang="en-AU" sz="1050" dirty="0" err="1"/>
              <a:t>src</a:t>
            </a:r>
            <a:r>
              <a:rPr lang="en-AU" sz="1050" dirty="0"/>
              <a:t>/ directories), conventionally the annotation goes on an import statement:</a:t>
            </a:r>
            <a:endParaRPr dirty="0"/>
          </a:p>
          <a:p>
            <a:endParaRPr dirty="0"/>
          </a:p>
          <a:p>
            <a:r>
              <a:rPr lang="en-AU" sz="1050" dirty="0"/>
              <a:t>@Library('</a:t>
            </a:r>
            <a:r>
              <a:rPr lang="en-AU" sz="1050" dirty="0" err="1"/>
              <a:t>somelib</a:t>
            </a:r>
            <a:r>
              <a:rPr lang="en-AU" sz="1050" dirty="0"/>
              <a:t>')</a:t>
            </a:r>
            <a:endParaRPr dirty="0"/>
          </a:p>
          <a:p>
            <a:r>
              <a:rPr lang="en-AU" sz="1050" dirty="0"/>
              <a:t>import </a:t>
            </a:r>
            <a:r>
              <a:rPr lang="en-AU" sz="1050" dirty="0" err="1"/>
              <a:t>com.mycorp.pipeline.somelib.UsefulClass</a:t>
            </a:r>
            <a:endParaRPr dirty="0"/>
          </a:p>
          <a:p>
            <a:endParaRPr dirty="0"/>
          </a:p>
          <a:p>
            <a:r>
              <a:rPr lang="en-AU" sz="1050" dirty="0"/>
              <a:t>For Shared Libraries which only define Global Variables (</a:t>
            </a:r>
            <a:r>
              <a:rPr lang="en-AU" sz="1050" dirty="0" err="1"/>
              <a:t>vars</a:t>
            </a:r>
            <a:r>
              <a:rPr lang="en-AU" sz="1050" dirty="0"/>
              <a:t>/), or a </a:t>
            </a:r>
            <a:r>
              <a:rPr lang="en-AU" sz="1050" dirty="0" err="1"/>
              <a:t>Jenkinsfile</a:t>
            </a:r>
            <a:r>
              <a:rPr lang="en-AU" sz="1050" dirty="0"/>
              <a:t> which only needs a Global Variable, the annotation pattern @Library('my-shared-library') _ may be useful for keeping code concise. In essence, instead of annotating an unnecessary import statement, the symbol _ is annotated.</a:t>
            </a:r>
            <a:endParaRPr dirty="0"/>
          </a:p>
          <a:p>
            <a:endParaRPr dirty="0"/>
          </a:p>
          <a:p>
            <a:r>
              <a:rPr lang="en-AU" sz="1050" dirty="0"/>
              <a:t>It is not recommended to import a global variable/function, since this will force the compiler to interpret fields and methods as static even if they were intended to be instance. The Groovy compiler in this case can produce confusing error messages.</a:t>
            </a:r>
            <a:endParaRPr dirty="0"/>
          </a:p>
          <a:p>
            <a:endParaRPr dirty="0"/>
          </a:p>
          <a:p>
            <a:endParaRPr dirty="0"/>
          </a:p>
          <a:p>
            <a:r>
              <a:rPr lang="en-AU" sz="1100" dirty="0"/>
              <a:t>There is a reason for that _ that took it more than a day to figure it out.  Currently that notation and the explanation is on the main documentation.</a:t>
            </a:r>
            <a:endParaRPr dirty="0"/>
          </a:p>
          <a:p>
            <a:r>
              <a:rPr lang="en-AU" sz="1100" dirty="0"/>
              <a:t>What it says is that instead of annotating an unnecessary import statement, the symbol _ is annotated.</a:t>
            </a:r>
            <a:endParaRPr dirty="0"/>
          </a:p>
          <a:p>
            <a:pPr>
              <a:lnSpc>
                <a:spcPct val="100000"/>
              </a:lnSpc>
            </a:pPr>
            <a:endParaRPr dirty="0"/>
          </a:p>
          <a:p>
            <a:pPr>
              <a:lnSpc>
                <a:spcPct val="100000"/>
              </a:lnSpc>
            </a:pPr>
            <a:r>
              <a:rPr lang="en-AU" sz="1100" dirty="0"/>
              <a:t>For Class libraries the Annotation goes on an import statement</a:t>
            </a:r>
            <a:endParaRPr dirty="0"/>
          </a:p>
          <a:p>
            <a:pPr>
              <a:lnSpc>
                <a:spcPct val="100000"/>
              </a:lnSpc>
            </a:pPr>
            <a:endParaRPr dirty="0"/>
          </a:p>
          <a:p>
            <a:pPr>
              <a:lnSpc>
                <a:spcPct val="100000"/>
              </a:lnSpc>
            </a:pPr>
            <a:r>
              <a:rPr lang="en-AU" sz="1100" dirty="0"/>
              <a:t>But when I was re-reading the documentation to create this presentation I found that  after one of the release they have created a library step , so you can now at any time in your pipeline call library ‘my-shared-lib’ and after that you can use any method or global variable defined there. ( I tested and works fine)</a:t>
            </a:r>
            <a:endParaRPr dirty="0"/>
          </a:p>
          <a:p>
            <a:pPr>
              <a:lnSpc>
                <a:spcPct val="100000"/>
              </a:lnSpc>
            </a:pPr>
            <a:endParaRPr dirty="0"/>
          </a:p>
          <a:p>
            <a:pPr>
              <a:lnSpc>
                <a:spcPct val="100000"/>
              </a:lnSpc>
            </a:pPr>
            <a:r>
              <a:rPr lang="en-AU" sz="1100" dirty="0"/>
              <a:t>3) The difference is that in when accessing branches of that library you could for example have something like library "my-shared-library@$BRANCH_NAME”</a:t>
            </a:r>
            <a:endParaRPr dirty="0"/>
          </a:p>
          <a:p>
            <a:pPr>
              <a:lnSpc>
                <a:spcPct val="100000"/>
              </a:lnSpc>
            </a:pPr>
            <a:endParaRPr dirty="0"/>
          </a:p>
          <a:p>
            <a:pPr>
              <a:lnSpc>
                <a:spcPct val="100000"/>
              </a:lnSpc>
            </a:pPr>
            <a:r>
              <a:rPr lang="en-AU" sz="1100" dirty="0"/>
              <a:t>4) Libraries are resolved and loaded during compilation of the script, before it starts executing. This allows the Groovy compiler to understand the meaning of symbols used in static type </a:t>
            </a:r>
            <a:r>
              <a:rPr lang="en-AU" sz="1100" dirty="0" err="1"/>
              <a:t>checkin</a:t>
            </a:r>
            <a:endParaRPr dirty="0"/>
          </a:p>
          <a:p>
            <a:pPr>
              <a:lnSpc>
                <a:spcPct val="100000"/>
              </a:lnSpc>
            </a:pPr>
            <a:endParaRPr dirty="0"/>
          </a:p>
          <a:p>
            <a:pPr>
              <a:lnSpc>
                <a:spcPct val="100000"/>
              </a:lnSpc>
            </a:pPr>
            <a:r>
              <a:rPr lang="en-AU" sz="1100" dirty="0"/>
              <a:t>Global Variables however, are resolved at runtime.</a:t>
            </a:r>
            <a:endParaRPr dirty="0"/>
          </a:p>
          <a:p>
            <a:pPr>
              <a:lnSpc>
                <a:spcPct val="100000"/>
              </a:lnSpc>
            </a:pPr>
            <a:endParaRPr dirty="0"/>
          </a:p>
          <a:p>
            <a:pPr>
              <a:lnSpc>
                <a:spcPct val="100000"/>
              </a:lnSpc>
            </a:pPr>
            <a:r>
              <a:rPr lang="en-AU" sz="1100" dirty="0"/>
              <a:t>Internally, scripts in the </a:t>
            </a:r>
            <a:r>
              <a:rPr lang="en-AU" sz="1100" dirty="0" err="1"/>
              <a:t>vars</a:t>
            </a:r>
            <a:r>
              <a:rPr lang="en-AU" sz="1100" dirty="0"/>
              <a:t> directory are instantiated on-demand as singletons. This allows multiple methods or properties to be defined in a single .groovy file which interact with each other</a:t>
            </a:r>
            <a:endParaRPr dirty="0"/>
          </a:p>
          <a:p>
            <a:pPr>
              <a:lnSpc>
                <a:spcPct val="100000"/>
              </a:lnSpc>
            </a:pPr>
            <a:endParaRPr dirty="0"/>
          </a:p>
          <a:p>
            <a:pPr>
              <a:lnSpc>
                <a:spcPct val="100000"/>
              </a:lnSpc>
            </a:pPr>
            <a:r>
              <a:rPr lang="en-AU" sz="1100" dirty="0"/>
              <a:t>5) It feels to me that when you write global functions is like abstracting some common usage in existing pipelines, and code in the class libraries is more like new functionality. But it might be just me. The code in Global functions could look like declarative pipelines where class reassemble more like java code.</a:t>
            </a: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Site</a:t>
            </a:r>
            <a:endParaRPr dirty="0"/>
          </a:p>
          <a:p>
            <a:r>
              <a:rPr lang="en-US" u="sng" dirty="0" smtClean="0">
                <a:solidFill>
                  <a:srgbClr val="000000"/>
                </a:solidFill>
              </a:rPr>
              <a:t>https://</a:t>
            </a:r>
            <a:r>
              <a:rPr lang="en-US" u="sng" dirty="0" err="1" smtClean="0">
                <a:solidFill>
                  <a:srgbClr val="000000"/>
                </a:solidFill>
              </a:rPr>
              <a:t>github.com</a:t>
            </a:r>
            <a:r>
              <a:rPr lang="en-US" u="sng" dirty="0" smtClean="0">
                <a:solidFill>
                  <a:srgbClr val="000000"/>
                </a:solidFill>
              </a:rPr>
              <a:t>/</a:t>
            </a:r>
            <a:r>
              <a:rPr lang="en-US" u="sng" dirty="0" err="1" smtClean="0">
                <a:solidFill>
                  <a:srgbClr val="000000"/>
                </a:solidFill>
              </a:rPr>
              <a:t>AnimalLogic</a:t>
            </a:r>
            <a:r>
              <a:rPr lang="en-US" u="sng" dirty="0" smtClean="0">
                <a:solidFill>
                  <a:srgbClr val="000000"/>
                </a:solidFill>
              </a:rPr>
              <a:t>/</a:t>
            </a:r>
            <a:r>
              <a:rPr lang="en-US" u="sng" dirty="0" err="1" smtClean="0">
                <a:solidFill>
                  <a:srgbClr val="000000"/>
                </a:solidFill>
              </a:rPr>
              <a:t>AL_shared_pipeline_presentation</a:t>
            </a:r>
            <a:r>
              <a:rPr lang="en-US" u="sng" dirty="0" smtClean="0">
                <a:solidFill>
                  <a:srgbClr val="000000"/>
                </a:solidFill>
              </a:rPr>
              <a:t>/blob/</a:t>
            </a:r>
            <a:r>
              <a:rPr lang="en-US" u="sng" dirty="0" err="1" smtClean="0">
                <a:solidFill>
                  <a:srgbClr val="000000"/>
                </a:solidFill>
              </a:rPr>
              <a:t>usage_examples</a:t>
            </a:r>
            <a:r>
              <a:rPr lang="en-US" u="sng" dirty="0" smtClean="0">
                <a:solidFill>
                  <a:srgbClr val="000000"/>
                </a:solidFill>
              </a:rPr>
              <a:t>/</a:t>
            </a:r>
            <a:r>
              <a:rPr lang="en-US" u="sng" dirty="0" err="1" smtClean="0">
                <a:solidFill>
                  <a:srgbClr val="000000"/>
                </a:solidFill>
              </a:rPr>
              <a:t>vars</a:t>
            </a:r>
            <a:r>
              <a:rPr lang="en-US" u="sng" dirty="0" smtClean="0">
                <a:solidFill>
                  <a:srgbClr val="000000"/>
                </a:solidFill>
              </a:rPr>
              <a:t>/</a:t>
            </a:r>
            <a:r>
              <a:rPr lang="en-US" u="sng" dirty="0" err="1" smtClean="0">
                <a:solidFill>
                  <a:srgbClr val="000000"/>
                </a:solidFill>
              </a:rPr>
              <a:t>sonar.groovy</a:t>
            </a:r>
            <a:endParaRPr lang="en-US" u="sng" dirty="0" smtClean="0">
              <a:solidFill>
                <a:srgbClr val="000000"/>
              </a:solidFill>
            </a:endParaRPr>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Site</a:t>
            </a:r>
            <a:endParaRPr dirty="0"/>
          </a:p>
          <a:p>
            <a:r>
              <a:rPr lang="en-US" u="sng" dirty="0" smtClean="0">
                <a:solidFill>
                  <a:srgbClr val="000000"/>
                </a:solidFill>
              </a:rPr>
              <a:t>https://</a:t>
            </a:r>
            <a:r>
              <a:rPr lang="en-US" u="sng" dirty="0" err="1" smtClean="0">
                <a:solidFill>
                  <a:srgbClr val="000000"/>
                </a:solidFill>
              </a:rPr>
              <a:t>github.com</a:t>
            </a:r>
            <a:r>
              <a:rPr lang="en-US" u="sng" dirty="0" smtClean="0">
                <a:solidFill>
                  <a:srgbClr val="000000"/>
                </a:solidFill>
              </a:rPr>
              <a:t>/</a:t>
            </a:r>
            <a:r>
              <a:rPr lang="en-US" u="sng" dirty="0" err="1" smtClean="0">
                <a:solidFill>
                  <a:srgbClr val="000000"/>
                </a:solidFill>
              </a:rPr>
              <a:t>AnimalLogic</a:t>
            </a:r>
            <a:r>
              <a:rPr lang="en-US" u="sng" dirty="0" smtClean="0">
                <a:solidFill>
                  <a:srgbClr val="000000"/>
                </a:solidFill>
              </a:rPr>
              <a:t>/</a:t>
            </a:r>
            <a:r>
              <a:rPr lang="en-US" u="sng" dirty="0" err="1" smtClean="0">
                <a:solidFill>
                  <a:srgbClr val="000000"/>
                </a:solidFill>
              </a:rPr>
              <a:t>AL_shared_pipeline_presentation</a:t>
            </a:r>
            <a:r>
              <a:rPr lang="en-US" u="sng" dirty="0" smtClean="0">
                <a:solidFill>
                  <a:srgbClr val="000000"/>
                </a:solidFill>
              </a:rPr>
              <a:t>/blob/</a:t>
            </a:r>
            <a:r>
              <a:rPr lang="en-US" u="sng" dirty="0" err="1" smtClean="0">
                <a:solidFill>
                  <a:srgbClr val="000000"/>
                </a:solidFill>
              </a:rPr>
              <a:t>usage_examples</a:t>
            </a:r>
            <a:r>
              <a:rPr lang="en-US" u="sng" dirty="0" smtClean="0">
                <a:solidFill>
                  <a:srgbClr val="000000"/>
                </a:solidFill>
              </a:rPr>
              <a:t>/</a:t>
            </a:r>
            <a:r>
              <a:rPr lang="en-US" u="sng" dirty="0" err="1" smtClean="0">
                <a:solidFill>
                  <a:srgbClr val="000000"/>
                </a:solidFill>
              </a:rPr>
              <a:t>vars</a:t>
            </a:r>
            <a:r>
              <a:rPr lang="en-US" u="sng" dirty="0" smtClean="0">
                <a:solidFill>
                  <a:srgbClr val="000000"/>
                </a:solidFill>
              </a:rPr>
              <a:t>/</a:t>
            </a:r>
            <a:r>
              <a:rPr lang="en-US" u="sng" dirty="0" err="1" smtClean="0">
                <a:solidFill>
                  <a:srgbClr val="000000"/>
                </a:solidFill>
              </a:rPr>
              <a:t>sonarPRAnalysis.groovy</a:t>
            </a:r>
            <a:endParaRPr lang="en-US" u="sng" dirty="0" smtClean="0">
              <a:solidFill>
                <a:srgbClr val="000000"/>
              </a:solidFill>
            </a:endParaRPr>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Site</a:t>
            </a:r>
            <a:endParaRPr dirty="0"/>
          </a:p>
          <a:p>
            <a:r>
              <a:rPr lang="en-US" u="sng" dirty="0" smtClean="0">
                <a:solidFill>
                  <a:srgbClr val="000000"/>
                </a:solidFill>
              </a:rPr>
              <a:t>https://</a:t>
            </a:r>
            <a:r>
              <a:rPr lang="en-US" u="sng" dirty="0" err="1" smtClean="0">
                <a:solidFill>
                  <a:srgbClr val="000000"/>
                </a:solidFill>
              </a:rPr>
              <a:t>github.com</a:t>
            </a:r>
            <a:r>
              <a:rPr lang="en-US" u="sng" dirty="0" smtClean="0">
                <a:solidFill>
                  <a:srgbClr val="000000"/>
                </a:solidFill>
              </a:rPr>
              <a:t>/</a:t>
            </a:r>
            <a:r>
              <a:rPr lang="en-US" u="sng" dirty="0" err="1" smtClean="0">
                <a:solidFill>
                  <a:srgbClr val="000000"/>
                </a:solidFill>
              </a:rPr>
              <a:t>AnimalLogic</a:t>
            </a:r>
            <a:r>
              <a:rPr lang="en-US" u="sng" dirty="0" smtClean="0">
                <a:solidFill>
                  <a:srgbClr val="000000"/>
                </a:solidFill>
              </a:rPr>
              <a:t>/</a:t>
            </a:r>
            <a:r>
              <a:rPr lang="en-US" u="sng" dirty="0" err="1" smtClean="0">
                <a:solidFill>
                  <a:srgbClr val="000000"/>
                </a:solidFill>
              </a:rPr>
              <a:t>AL_shared_pipeline_presentation</a:t>
            </a:r>
            <a:r>
              <a:rPr lang="en-US" u="sng" dirty="0" smtClean="0">
                <a:solidFill>
                  <a:srgbClr val="000000"/>
                </a:solidFill>
              </a:rPr>
              <a:t>/blob/</a:t>
            </a:r>
            <a:r>
              <a:rPr lang="en-US" u="sng" dirty="0" err="1" smtClean="0">
                <a:solidFill>
                  <a:srgbClr val="000000"/>
                </a:solidFill>
              </a:rPr>
              <a:t>usage_examples</a:t>
            </a:r>
            <a:r>
              <a:rPr lang="en-US" u="sng" dirty="0" smtClean="0">
                <a:solidFill>
                  <a:srgbClr val="000000"/>
                </a:solidFill>
              </a:rPr>
              <a:t>/</a:t>
            </a:r>
            <a:r>
              <a:rPr lang="en-US" u="sng" dirty="0" err="1" smtClean="0">
                <a:solidFill>
                  <a:srgbClr val="000000"/>
                </a:solidFill>
              </a:rPr>
              <a:t>vars</a:t>
            </a:r>
            <a:r>
              <a:rPr lang="en-US" u="sng" dirty="0" smtClean="0">
                <a:solidFill>
                  <a:srgbClr val="000000"/>
                </a:solidFill>
              </a:rPr>
              <a:t>/</a:t>
            </a:r>
            <a:r>
              <a:rPr lang="en-US" u="sng" dirty="0" err="1" smtClean="0">
                <a:solidFill>
                  <a:srgbClr val="000000"/>
                </a:solidFill>
              </a:rPr>
              <a:t>sonarPRAnalysis.groovy</a:t>
            </a:r>
            <a:endParaRPr lang="en-US" u="sng" dirty="0" smtClean="0">
              <a:solidFill>
                <a:srgbClr val="000000"/>
              </a:solidFill>
            </a:endParaRPr>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endParaRPr dirty="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sz="1200" dirty="0" smtClean="0"/>
              <a:t>Pretty cool stuff.. Hopefully I got you attention for the last 3 minutes… </a:t>
            </a:r>
            <a:r>
              <a:rPr lang="en-AU" sz="1200" baseline="0" dirty="0" smtClean="0"/>
              <a:t>I don’t know how I’m going go do that for the remaining 57 minutes.</a:t>
            </a:r>
          </a:p>
          <a:p>
            <a:pPr>
              <a:lnSpc>
                <a:spcPct val="100000"/>
              </a:lnSpc>
            </a:pPr>
            <a:r>
              <a:rPr lang="en-AU" sz="1200" dirty="0" smtClean="0"/>
              <a:t>But let me start by</a:t>
            </a:r>
            <a:r>
              <a:rPr lang="en-AU" sz="1200" baseline="0" dirty="0" smtClean="0"/>
              <a:t> giving you </a:t>
            </a:r>
          </a:p>
          <a:p>
            <a:pPr>
              <a:lnSpc>
                <a:spcPct val="100000"/>
              </a:lnSpc>
            </a:pPr>
            <a:endParaRPr lang="en-AU" sz="1200" dirty="0" smtClean="0"/>
          </a:p>
          <a:p>
            <a:pPr>
              <a:lnSpc>
                <a:spcPct val="100000"/>
              </a:lnSpc>
            </a:pPr>
            <a:r>
              <a:rPr lang="en-AU" sz="1200" dirty="0" smtClean="0"/>
              <a:t>To give you</a:t>
            </a:r>
            <a:r>
              <a:rPr lang="en-AU" sz="1200" baseline="0" dirty="0" smtClean="0"/>
              <a:t> a bit of </a:t>
            </a:r>
            <a:r>
              <a:rPr lang="en-AU" sz="1200" dirty="0" smtClean="0"/>
              <a:t>CONTEXT</a:t>
            </a:r>
            <a:endParaRPr lang="en-AU"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1200" dirty="0" smtClean="0"/>
              <a:t>At Animal we have been using Jenkins for the last eight years </a:t>
            </a:r>
          </a:p>
          <a:p>
            <a:pPr marL="0" marR="0" indent="0" algn="l" defTabSz="457200" rtl="0" eaLnBrk="1" fontAlgn="auto" latinLnBrk="0" hangingPunct="1">
              <a:lnSpc>
                <a:spcPct val="100000"/>
              </a:lnSpc>
              <a:spcBef>
                <a:spcPts val="0"/>
              </a:spcBef>
              <a:spcAft>
                <a:spcPts val="0"/>
              </a:spcAft>
              <a:buClrTx/>
              <a:buSzTx/>
              <a:buFontTx/>
              <a:buNone/>
              <a:tabLst/>
              <a:defRPr/>
            </a:pPr>
            <a:r>
              <a:rPr lang="en-AU" sz="1200" dirty="0" smtClean="0"/>
              <a:t>Pipelines and Share libraries have been there for a while (at least from 2014/2015), but only a year ago when Jenkins 2.0 was out and pipeline as code was introduced we started using pipelines and we have actively using Shared Libraries for about 4 months now. </a:t>
            </a:r>
          </a:p>
          <a:p>
            <a:pPr marL="0" marR="0" indent="0" algn="l" defTabSz="457200" rtl="0" eaLnBrk="1" fontAlgn="auto" latinLnBrk="0" hangingPunct="1">
              <a:lnSpc>
                <a:spcPct val="100000"/>
              </a:lnSpc>
              <a:spcBef>
                <a:spcPts val="0"/>
              </a:spcBef>
              <a:spcAft>
                <a:spcPts val="0"/>
              </a:spcAft>
              <a:buClrTx/>
              <a:buSzTx/>
              <a:buFontTx/>
              <a:buNone/>
              <a:tabLst/>
              <a:defRPr/>
            </a:pPr>
            <a:endParaRPr lang="en-AU" sz="12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1200" dirty="0" smtClean="0"/>
              <a:t>So, today</a:t>
            </a:r>
            <a:r>
              <a:rPr lang="en-AU" sz="1200" baseline="0" dirty="0" smtClean="0"/>
              <a:t> is about sharing </a:t>
            </a:r>
            <a:r>
              <a:rPr lang="en-AU" sz="1200" dirty="0" smtClean="0"/>
              <a:t>our experience (quoting)</a:t>
            </a:r>
            <a:r>
              <a:rPr lang="en-AU" sz="1200" baseline="0" dirty="0" smtClean="0"/>
              <a:t> </a:t>
            </a:r>
            <a:r>
              <a:rPr lang="en-AU" sz="1200" dirty="0" smtClean="0"/>
              <a:t> in Shared Libraries.</a:t>
            </a:r>
          </a:p>
          <a:p>
            <a:pPr>
              <a:lnSpc>
                <a:spcPct val="100000"/>
              </a:lnSpc>
            </a:pPr>
            <a:endParaRPr lang="en-AU" sz="12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1200" dirty="0" smtClean="0"/>
              <a:t>I’ll</a:t>
            </a:r>
            <a:r>
              <a:rPr lang="en-AU" sz="1200" baseline="0" dirty="0" smtClean="0"/>
              <a:t> assume everybody is familiar with </a:t>
            </a:r>
            <a:r>
              <a:rPr lang="en-AU" sz="1200" baseline="0" dirty="0" err="1" smtClean="0"/>
              <a:t>jenkins</a:t>
            </a:r>
            <a:r>
              <a:rPr lang="en-AU" sz="1200" baseline="0" dirty="0" smtClean="0"/>
              <a:t>, but before I go on, Can I know:</a:t>
            </a:r>
            <a:endParaRPr lang="en-AU" dirty="0" smtClean="0"/>
          </a:p>
          <a:p>
            <a:pPr>
              <a:lnSpc>
                <a:spcPct val="100000"/>
              </a:lnSpc>
            </a:pPr>
            <a:endParaRPr lang="en-AU" dirty="0" smtClean="0"/>
          </a:p>
          <a:p>
            <a:pPr>
              <a:lnSpc>
                <a:spcPct val="100000"/>
              </a:lnSpc>
            </a:pPr>
            <a:r>
              <a:rPr lang="en-AU" sz="1200" dirty="0" smtClean="0"/>
              <a:t>Who is using Jenkins pipelines?  </a:t>
            </a:r>
          </a:p>
          <a:p>
            <a:pPr>
              <a:lnSpc>
                <a:spcPct val="100000"/>
              </a:lnSpc>
            </a:pPr>
            <a:r>
              <a:rPr lang="en-AU" sz="1200" dirty="0" smtClean="0"/>
              <a:t>Who has attended or watched </a:t>
            </a:r>
            <a:r>
              <a:rPr lang="en-AU" sz="1200" dirty="0" err="1" smtClean="0"/>
              <a:t>Malcom’s</a:t>
            </a:r>
            <a:r>
              <a:rPr lang="en-AU" sz="1200" dirty="0" smtClean="0"/>
              <a:t> awesome presentation.</a:t>
            </a:r>
            <a:endParaRPr lang="en-AU" dirty="0" smtClean="0"/>
          </a:p>
          <a:p>
            <a:pPr>
              <a:lnSpc>
                <a:spcPct val="100000"/>
              </a:lnSpc>
            </a:pPr>
            <a:r>
              <a:rPr lang="en-AU" sz="1200" dirty="0" smtClean="0"/>
              <a:t>And last one. Who is currently using shared pipelines?</a:t>
            </a:r>
          </a:p>
          <a:p>
            <a:pPr>
              <a:lnSpc>
                <a:spcPct val="100000"/>
              </a:lnSpc>
            </a:pPr>
            <a:endParaRPr lang="en-AU" sz="1200" dirty="0" smtClean="0"/>
          </a:p>
          <a:p>
            <a:pPr>
              <a:lnSpc>
                <a:spcPct val="100000"/>
              </a:lnSpc>
            </a:pPr>
            <a:r>
              <a:rPr lang="en-AU" sz="1200" dirty="0" smtClean="0"/>
              <a:t> </a:t>
            </a:r>
          </a:p>
          <a:p>
            <a:pPr>
              <a:lnSpc>
                <a:spcPct val="100000"/>
              </a:lnSpc>
            </a:pPr>
            <a:r>
              <a:rPr lang="en-AU" sz="1200" dirty="0" smtClean="0"/>
              <a:t>(what is your name?)</a:t>
            </a:r>
            <a:endParaRPr lang="en-AU" dirty="0" smtClean="0"/>
          </a:p>
          <a:p>
            <a:pPr>
              <a:lnSpc>
                <a:spcPct val="100000"/>
              </a:lnSpc>
            </a:pPr>
            <a:r>
              <a:rPr lang="en-AU" sz="1200" dirty="0" smtClean="0"/>
              <a:t>Let’s make this presentation interactive, so feel to interrupt at any point and ask questions that will be answered by NAME</a:t>
            </a:r>
            <a:endParaRPr lang="en-AU" dirty="0" smtClean="0"/>
          </a:p>
          <a:p>
            <a:pPr>
              <a:lnSpc>
                <a:spcPct val="100000"/>
              </a:lnSpc>
            </a:pPr>
            <a:endParaRPr dirty="0"/>
          </a:p>
        </p:txBody>
      </p:sp>
      <p:sp>
        <p:nvSpPr>
          <p:cNvPr id="218"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64D1B466-E093-4982-BEC6-9C3677C4E372}" type="slidenum">
              <a:rPr lang="en-AU" sz="1200">
                <a:solidFill>
                  <a:srgbClr val="FFFFFF"/>
                </a:solidFill>
                <a:latin typeface="+mn-lt"/>
                <a:ea typeface="+mn-ea"/>
              </a:rPr>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a:t>
            </a:r>
            <a:r>
              <a:rPr lang="en-AU" dirty="0" smtClean="0"/>
              <a:t>Site</a:t>
            </a:r>
          </a:p>
          <a:p>
            <a:r>
              <a:rPr lang="en-AU" dirty="0" smtClean="0"/>
              <a:t>https://</a:t>
            </a:r>
            <a:r>
              <a:rPr lang="en-AU" dirty="0" err="1" smtClean="0"/>
              <a:t>github.com</a:t>
            </a:r>
            <a:r>
              <a:rPr lang="en-AU" dirty="0" smtClean="0"/>
              <a:t>/</a:t>
            </a:r>
            <a:r>
              <a:rPr lang="en-AU" dirty="0" err="1" smtClean="0"/>
              <a:t>AnimalLogic</a:t>
            </a:r>
            <a:r>
              <a:rPr lang="en-AU" dirty="0" smtClean="0"/>
              <a:t>/</a:t>
            </a:r>
            <a:r>
              <a:rPr lang="en-AU" dirty="0" err="1" smtClean="0"/>
              <a:t>AL_shared_pipeline_presentation</a:t>
            </a:r>
            <a:r>
              <a:rPr lang="en-AU" dirty="0" smtClean="0"/>
              <a:t>/tree/</a:t>
            </a:r>
            <a:r>
              <a:rPr lang="en-AU" dirty="0" err="1" smtClean="0"/>
              <a:t>usage_examples</a:t>
            </a:r>
            <a:r>
              <a:rPr lang="en-AU" dirty="0" smtClean="0"/>
              <a:t>/resources/al</a:t>
            </a:r>
            <a:endParaRPr dirty="0"/>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Site</a:t>
            </a:r>
            <a:endParaRPr dirty="0"/>
          </a:p>
          <a:p>
            <a:r>
              <a:rPr lang="en-US" u="sng" dirty="0" smtClean="0">
                <a:solidFill>
                  <a:srgbClr val="000000"/>
                </a:solidFill>
              </a:rPr>
              <a:t>https://</a:t>
            </a:r>
            <a:r>
              <a:rPr lang="en-US" u="sng" dirty="0" err="1" smtClean="0">
                <a:solidFill>
                  <a:srgbClr val="000000"/>
                </a:solidFill>
              </a:rPr>
              <a:t>github.com</a:t>
            </a:r>
            <a:r>
              <a:rPr lang="en-US" u="sng" dirty="0" smtClean="0">
                <a:solidFill>
                  <a:srgbClr val="000000"/>
                </a:solidFill>
              </a:rPr>
              <a:t>/</a:t>
            </a:r>
            <a:r>
              <a:rPr lang="en-US" u="sng" dirty="0" err="1" smtClean="0">
                <a:solidFill>
                  <a:srgbClr val="000000"/>
                </a:solidFill>
              </a:rPr>
              <a:t>AnimalLogic</a:t>
            </a:r>
            <a:r>
              <a:rPr lang="en-US" u="sng" dirty="0" smtClean="0">
                <a:solidFill>
                  <a:srgbClr val="000000"/>
                </a:solidFill>
              </a:rPr>
              <a:t>/</a:t>
            </a:r>
            <a:r>
              <a:rPr lang="en-US" u="sng" dirty="0" err="1" smtClean="0">
                <a:solidFill>
                  <a:srgbClr val="000000"/>
                </a:solidFill>
              </a:rPr>
              <a:t>jenkins_pipeline</a:t>
            </a:r>
            <a:r>
              <a:rPr lang="en-US" u="sng" dirty="0" smtClean="0">
                <a:solidFill>
                  <a:srgbClr val="000000"/>
                </a:solidFill>
              </a:rPr>
              <a:t>/blob/master/</a:t>
            </a:r>
            <a:r>
              <a:rPr lang="en-US" u="sng" dirty="0" err="1" smtClean="0">
                <a:solidFill>
                  <a:srgbClr val="000000"/>
                </a:solidFill>
              </a:rPr>
              <a:t>JenkinsfileRez</a:t>
            </a:r>
            <a:endParaRPr lang="en-US" u="sng" dirty="0" smtClean="0">
              <a:solidFill>
                <a:srgbClr val="000000"/>
              </a:solidFill>
            </a:endParaRPr>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baseline="0" dirty="0" smtClean="0"/>
              <a:t>Highlight trick to run bash</a:t>
            </a:r>
            <a:endParaRPr lang="en-AU" dirty="0" smtClean="0"/>
          </a:p>
          <a:p>
            <a:pPr>
              <a:lnSpc>
                <a:spcPct val="100000"/>
              </a:lnSpc>
            </a:pPr>
            <a:r>
              <a:rPr lang="en-AU" dirty="0" smtClean="0"/>
              <a:t>Trick</a:t>
            </a:r>
            <a:r>
              <a:rPr lang="en-AU" baseline="0" dirty="0" smtClean="0"/>
              <a:t> to run python </a:t>
            </a:r>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Site</a:t>
            </a:r>
            <a:endParaRPr dirty="0"/>
          </a:p>
          <a:p>
            <a:r>
              <a:rPr lang="en-US" u="sng" dirty="0" smtClean="0">
                <a:solidFill>
                  <a:srgbClr val="000000"/>
                </a:solidFill>
              </a:rPr>
              <a:t>https://</a:t>
            </a:r>
            <a:r>
              <a:rPr lang="en-US" u="sng" dirty="0" err="1" smtClean="0">
                <a:solidFill>
                  <a:srgbClr val="000000"/>
                </a:solidFill>
              </a:rPr>
              <a:t>github.com</a:t>
            </a:r>
            <a:r>
              <a:rPr lang="en-US" u="sng" dirty="0" smtClean="0">
                <a:solidFill>
                  <a:srgbClr val="000000"/>
                </a:solidFill>
              </a:rPr>
              <a:t>/</a:t>
            </a:r>
            <a:r>
              <a:rPr lang="en-US" u="sng" dirty="0" err="1" smtClean="0">
                <a:solidFill>
                  <a:srgbClr val="000000"/>
                </a:solidFill>
              </a:rPr>
              <a:t>AnimalLogic</a:t>
            </a:r>
            <a:r>
              <a:rPr lang="en-US" u="sng" dirty="0" smtClean="0">
                <a:solidFill>
                  <a:srgbClr val="000000"/>
                </a:solidFill>
              </a:rPr>
              <a:t>/</a:t>
            </a:r>
            <a:r>
              <a:rPr lang="en-US" u="sng" dirty="0" err="1" smtClean="0">
                <a:solidFill>
                  <a:srgbClr val="000000"/>
                </a:solidFill>
              </a:rPr>
              <a:t>jenkins_pipeline</a:t>
            </a:r>
            <a:r>
              <a:rPr lang="en-US" u="sng" dirty="0" smtClean="0">
                <a:solidFill>
                  <a:srgbClr val="000000"/>
                </a:solidFill>
              </a:rPr>
              <a:t>/blob/master/</a:t>
            </a:r>
            <a:r>
              <a:rPr lang="en-US" u="sng" dirty="0" err="1" smtClean="0">
                <a:solidFill>
                  <a:srgbClr val="000000"/>
                </a:solidFill>
              </a:rPr>
              <a:t>JenkinsfileRez</a:t>
            </a:r>
            <a:endParaRPr lang="en-US" u="sng" dirty="0" smtClean="0">
              <a:solidFill>
                <a:srgbClr val="000000"/>
              </a:solidFill>
            </a:endParaRPr>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dirty="0" err="1" smtClean="0"/>
              <a:t>Highligh</a:t>
            </a:r>
            <a:r>
              <a:rPr lang="en-AU" baseline="0" dirty="0" smtClean="0"/>
              <a:t> trick to run bash</a:t>
            </a:r>
            <a:endParaRPr lang="en-AU" dirty="0" smtClean="0"/>
          </a:p>
          <a:p>
            <a:pPr>
              <a:lnSpc>
                <a:spcPct val="100000"/>
              </a:lnSpc>
            </a:pPr>
            <a:r>
              <a:rPr lang="en-AU" dirty="0" smtClean="0"/>
              <a:t>Trick</a:t>
            </a:r>
            <a:r>
              <a:rPr lang="en-AU" baseline="0" dirty="0" smtClean="0"/>
              <a:t> to run python </a:t>
            </a:r>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Site</a:t>
            </a:r>
            <a:endParaRPr dirty="0"/>
          </a:p>
          <a:p>
            <a:r>
              <a:rPr lang="en-US" u="sng" dirty="0" smtClean="0">
                <a:solidFill>
                  <a:srgbClr val="000000"/>
                </a:solidFill>
              </a:rPr>
              <a:t>https://</a:t>
            </a:r>
            <a:r>
              <a:rPr lang="en-US" u="sng" dirty="0" err="1" smtClean="0">
                <a:solidFill>
                  <a:srgbClr val="000000"/>
                </a:solidFill>
              </a:rPr>
              <a:t>github.com</a:t>
            </a:r>
            <a:r>
              <a:rPr lang="en-US" u="sng" dirty="0" smtClean="0">
                <a:solidFill>
                  <a:srgbClr val="000000"/>
                </a:solidFill>
              </a:rPr>
              <a:t>/</a:t>
            </a:r>
            <a:r>
              <a:rPr lang="en-US" u="sng" dirty="0" err="1" smtClean="0">
                <a:solidFill>
                  <a:srgbClr val="000000"/>
                </a:solidFill>
              </a:rPr>
              <a:t>AnimalLogic</a:t>
            </a:r>
            <a:r>
              <a:rPr lang="en-US" u="sng" dirty="0" smtClean="0">
                <a:solidFill>
                  <a:srgbClr val="000000"/>
                </a:solidFill>
              </a:rPr>
              <a:t>/</a:t>
            </a:r>
            <a:r>
              <a:rPr lang="en-US" u="sng" dirty="0" err="1" smtClean="0">
                <a:solidFill>
                  <a:srgbClr val="000000"/>
                </a:solidFill>
              </a:rPr>
              <a:t>jenkins_pipeline</a:t>
            </a:r>
            <a:r>
              <a:rPr lang="en-US" u="sng" dirty="0" smtClean="0">
                <a:solidFill>
                  <a:srgbClr val="000000"/>
                </a:solidFill>
              </a:rPr>
              <a:t>/pull/1/</a:t>
            </a:r>
            <a:r>
              <a:rPr lang="en-US" u="sng" dirty="0" err="1" smtClean="0">
                <a:solidFill>
                  <a:srgbClr val="000000"/>
                </a:solidFill>
              </a:rPr>
              <a:t>files?diff</a:t>
            </a:r>
            <a:r>
              <a:rPr lang="en-US" u="sng" dirty="0" smtClean="0">
                <a:solidFill>
                  <a:srgbClr val="000000"/>
                </a:solidFill>
              </a:rPr>
              <a:t>=split</a:t>
            </a:r>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baseline="0" dirty="0" smtClean="0"/>
              <a:t>Question here is where to stop</a:t>
            </a:r>
            <a:endParaRPr lang="en-AU" baseline="0" dirty="0" smtClean="0"/>
          </a:p>
        </p:txBody>
      </p:sp>
      <p:sp>
        <p:nvSpPr>
          <p:cNvPr id="239"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2F8EE1D-FCFD-44EE-9C4D-A789521FB6A1}" type="slidenum">
              <a:rPr lang="en-AU" sz="1200">
                <a:solidFill>
                  <a:srgbClr val="FFFFFF"/>
                </a:solidFill>
                <a:latin typeface="+mn-lt"/>
                <a:ea typeface="+mn-ea"/>
              </a:rPr>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Site</a:t>
            </a:r>
            <a:endParaRPr dirty="0"/>
          </a:p>
          <a:p>
            <a:r>
              <a:rPr lang="en-US" u="sng" dirty="0" smtClean="0">
                <a:solidFill>
                  <a:srgbClr val="000000"/>
                </a:solidFill>
              </a:rPr>
              <a:t>https://</a:t>
            </a:r>
            <a:r>
              <a:rPr lang="en-US" u="sng" dirty="0" err="1" smtClean="0">
                <a:solidFill>
                  <a:srgbClr val="000000"/>
                </a:solidFill>
              </a:rPr>
              <a:t>github.com</a:t>
            </a:r>
            <a:r>
              <a:rPr lang="en-US" u="sng" dirty="0" smtClean="0">
                <a:solidFill>
                  <a:srgbClr val="000000"/>
                </a:solidFill>
              </a:rPr>
              <a:t>/</a:t>
            </a:r>
            <a:r>
              <a:rPr lang="en-US" u="sng" dirty="0" err="1" smtClean="0">
                <a:solidFill>
                  <a:srgbClr val="000000"/>
                </a:solidFill>
              </a:rPr>
              <a:t>AnimalLogic</a:t>
            </a:r>
            <a:r>
              <a:rPr lang="en-US" u="sng" dirty="0" smtClean="0">
                <a:solidFill>
                  <a:srgbClr val="000000"/>
                </a:solidFill>
              </a:rPr>
              <a:t>/</a:t>
            </a:r>
            <a:r>
              <a:rPr lang="en-US" u="sng" dirty="0" err="1" smtClean="0">
                <a:solidFill>
                  <a:srgbClr val="000000"/>
                </a:solidFill>
              </a:rPr>
              <a:t>jenkins_pipeline</a:t>
            </a:r>
            <a:r>
              <a:rPr lang="en-US" u="sng" dirty="0" smtClean="0">
                <a:solidFill>
                  <a:srgbClr val="000000"/>
                </a:solidFill>
              </a:rPr>
              <a:t>/pull/2/files</a:t>
            </a:r>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PlaceHolder 1"/>
          <p:cNvSpPr>
            <a:spLocks noGrp="1"/>
          </p:cNvSpPr>
          <p:nvPr>
            <p:ph type="body"/>
          </p:nvPr>
        </p:nvSpPr>
        <p:spPr>
          <a:xfrm>
            <a:off x="685800" y="4343400"/>
            <a:ext cx="5485320" cy="4113720"/>
          </a:xfrm>
          <a:prstGeom prst="rect">
            <a:avLst/>
          </a:prstGeom>
        </p:spPr>
        <p:txBody>
          <a:bodyPr lIns="0" tIns="0" rIns="0" bIns="0"/>
          <a:lstStyle/>
          <a:p>
            <a:r>
              <a:rPr lang="en-AU" dirty="0" smtClean="0"/>
              <a:t>Here is Bad cop that is always watching at you!!! And he</a:t>
            </a:r>
            <a:r>
              <a:rPr lang="en-AU" baseline="0" dirty="0" smtClean="0"/>
              <a:t> says !!</a:t>
            </a:r>
            <a:endParaRPr dirty="0"/>
          </a:p>
          <a:p>
            <a:endParaRPr dirty="0"/>
          </a:p>
        </p:txBody>
      </p:sp>
      <p:sp>
        <p:nvSpPr>
          <p:cNvPr id="243"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70D3282C-8A78-4FDD-8990-967B8F9E4025}" type="slidenum">
              <a:rPr lang="en-AU" sz="1200">
                <a:solidFill>
                  <a:srgbClr val="FFFFFF"/>
                </a:solidFill>
                <a:latin typeface="+mn-lt"/>
                <a:ea typeface="+mn-ea"/>
              </a:rPr>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PlaceHolder 1"/>
          <p:cNvSpPr>
            <a:spLocks noGrp="1"/>
          </p:cNvSpPr>
          <p:nvPr>
            <p:ph type="body"/>
          </p:nvPr>
        </p:nvSpPr>
        <p:spPr>
          <a:xfrm>
            <a:off x="685800" y="4343400"/>
            <a:ext cx="5485320" cy="4113720"/>
          </a:xfrm>
          <a:prstGeom prst="rect">
            <a:avLst/>
          </a:prstGeom>
        </p:spPr>
        <p:txBody>
          <a:bodyPr lIns="0" tIns="0" rIns="0" bIns="0"/>
          <a:lstStyle/>
          <a:p>
            <a:r>
              <a:rPr lang="en-AU" dirty="0" smtClean="0"/>
              <a:t>DOCUMENTING  is quite easy</a:t>
            </a:r>
            <a:r>
              <a:rPr lang="en-AU" baseline="0" dirty="0" smtClean="0"/>
              <a:t> and highly </a:t>
            </a:r>
            <a:r>
              <a:rPr lang="en-AU" baseline="0" dirty="0" err="1" smtClean="0"/>
              <a:t>recomended</a:t>
            </a:r>
            <a:endParaRPr lang="en-AU" dirty="0" smtClean="0"/>
          </a:p>
          <a:p>
            <a:r>
              <a:rPr lang="en-AU" dirty="0" smtClean="0"/>
              <a:t>A </a:t>
            </a:r>
            <a:r>
              <a:rPr lang="en-AU" dirty="0"/>
              <a:t>variable defined in a shared library will only show up in Global Variables Reference (under Pipeline Syntax) after Jenkins loads and uses that library as part of a successful Pipeline run.</a:t>
            </a:r>
            <a:endParaRPr dirty="0"/>
          </a:p>
          <a:p>
            <a:r>
              <a:rPr lang="en-AU" dirty="0" smtClean="0"/>
              <a:t>An</a:t>
            </a:r>
            <a:r>
              <a:rPr lang="en-AU" baseline="0" dirty="0" smtClean="0"/>
              <a:t> example of the documentation is as follows</a:t>
            </a:r>
            <a:endParaRPr dirty="0"/>
          </a:p>
        </p:txBody>
      </p:sp>
      <p:sp>
        <p:nvSpPr>
          <p:cNvPr id="243"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70D3282C-8A78-4FDD-8990-967B8F9E4025}" type="slidenum">
              <a:rPr lang="en-AU" sz="1200">
                <a:solidFill>
                  <a:srgbClr val="FFFFFF"/>
                </a:solidFill>
                <a:latin typeface="+mn-lt"/>
                <a:ea typeface="+mn-ea"/>
              </a:rPr>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body"/>
          </p:nvPr>
        </p:nvSpPr>
        <p:spPr>
          <a:xfrm>
            <a:off x="685800" y="4343400"/>
            <a:ext cx="5485320" cy="4113720"/>
          </a:xfrm>
          <a:prstGeom prst="rect">
            <a:avLst/>
          </a:prstGeom>
        </p:spPr>
        <p:txBody>
          <a:bodyPr lIns="0" tIns="0" rIns="0" bIns="0"/>
          <a:lstStyle/>
          <a:p>
            <a:pPr marL="0" marR="0" indent="0" algn="l" defTabSz="457200" rtl="0" eaLnBrk="1" fontAlgn="auto" latinLnBrk="0" hangingPunct="1">
              <a:lnSpc>
                <a:spcPct val="100000"/>
              </a:lnSpc>
              <a:spcBef>
                <a:spcPts val="0"/>
              </a:spcBef>
              <a:spcAft>
                <a:spcPts val="0"/>
              </a:spcAft>
              <a:buClrTx/>
              <a:buSzTx/>
              <a:buFontTx/>
              <a:buNone/>
              <a:tabLst/>
              <a:defRPr/>
            </a:pPr>
            <a:r>
              <a:rPr lang="en-AU" dirty="0" smtClean="0"/>
              <a:t>This</a:t>
            </a:r>
            <a:r>
              <a:rPr lang="en-AU" baseline="0" dirty="0" smtClean="0"/>
              <a:t> is </a:t>
            </a:r>
            <a:r>
              <a:rPr lang="en-AU" dirty="0" err="1" smtClean="0"/>
              <a:t>Wildstyle</a:t>
            </a:r>
            <a:r>
              <a:rPr lang="en-AU" dirty="0" smtClean="0"/>
              <a:t> one of our superheros</a:t>
            </a:r>
            <a:r>
              <a:rPr lang="en-AU" baseline="0" dirty="0" smtClean="0"/>
              <a:t>, her critical mission today will be to make sure </a:t>
            </a:r>
            <a:r>
              <a:rPr lang="en-AU" dirty="0" smtClean="0"/>
              <a:t>I don't start rumbling</a:t>
            </a:r>
            <a:r>
              <a:rPr lang="en-AU" baseline="0" dirty="0" smtClean="0"/>
              <a:t> and I stick to the agenda, so we can finish up on time for beer and pizza</a:t>
            </a:r>
          </a:p>
          <a:p>
            <a:pPr marL="0" marR="0" indent="0" algn="l" defTabSz="457200" rtl="0" eaLnBrk="1" fontAlgn="auto" latinLnBrk="0" hangingPunct="1">
              <a:lnSpc>
                <a:spcPct val="100000"/>
              </a:lnSpc>
              <a:spcBef>
                <a:spcPts val="0"/>
              </a:spcBef>
              <a:spcAft>
                <a:spcPts val="0"/>
              </a:spcAft>
              <a:buClrTx/>
              <a:buSzTx/>
              <a:buFontTx/>
              <a:buNone/>
              <a:tabLst/>
              <a:defRPr/>
            </a:pPr>
            <a:endParaRPr dirty="0"/>
          </a:p>
        </p:txBody>
      </p:sp>
      <p:sp>
        <p:nvSpPr>
          <p:cNvPr id="218"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64D1B466-E093-4982-BEC6-9C3677C4E372}" type="slidenum">
              <a:rPr lang="en-AU" sz="1200">
                <a:solidFill>
                  <a:srgbClr val="FFFFFF"/>
                </a:solidFill>
                <a:latin typeface="+mn-lt"/>
                <a:ea typeface="+mn-ea"/>
              </a:rPr>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p:cNvSpPr>
          <p:nvPr>
            <p:ph type="body"/>
          </p:nvPr>
        </p:nvSpPr>
        <p:spPr>
          <a:xfrm>
            <a:off x="756000" y="5078520"/>
            <a:ext cx="6046920" cy="4810320"/>
          </a:xfrm>
          <a:prstGeom prst="rect">
            <a:avLst/>
          </a:prstGeom>
        </p:spPr>
        <p:txBody>
          <a:bodyPr lIns="0" tIns="0" rIns="0" bIns="0"/>
          <a:lstStyle/>
          <a:p>
            <a:r>
              <a:rPr lang="en-AU" dirty="0" err="1"/>
              <a:t>LiveSlide</a:t>
            </a:r>
            <a:r>
              <a:rPr lang="en-AU" dirty="0"/>
              <a:t> </a:t>
            </a:r>
            <a:r>
              <a:rPr lang="en-AU" dirty="0" smtClean="0"/>
              <a:t>Site</a:t>
            </a:r>
          </a:p>
          <a:p>
            <a:r>
              <a:rPr lang="en-AU" dirty="0" smtClean="0"/>
              <a:t>https://</a:t>
            </a:r>
            <a:r>
              <a:rPr lang="en-AU" dirty="0" err="1" smtClean="0"/>
              <a:t>github.com</a:t>
            </a:r>
            <a:r>
              <a:rPr lang="en-AU" dirty="0" smtClean="0"/>
              <a:t>/</a:t>
            </a:r>
            <a:r>
              <a:rPr lang="en-AU" dirty="0" err="1" smtClean="0"/>
              <a:t>AnimalLogic</a:t>
            </a:r>
            <a:r>
              <a:rPr lang="en-AU" dirty="0" smtClean="0"/>
              <a:t>/</a:t>
            </a:r>
            <a:r>
              <a:rPr lang="en-AU" dirty="0" err="1" smtClean="0"/>
              <a:t>AL_shared_pipeline_presentation</a:t>
            </a:r>
            <a:r>
              <a:rPr lang="en-AU" dirty="0" smtClean="0"/>
              <a:t>/blob/</a:t>
            </a:r>
            <a:r>
              <a:rPr lang="en-AU" dirty="0" err="1" smtClean="0"/>
              <a:t>usage_examples</a:t>
            </a:r>
            <a:r>
              <a:rPr lang="en-AU" dirty="0" smtClean="0"/>
              <a:t>/</a:t>
            </a:r>
            <a:r>
              <a:rPr lang="en-AU" dirty="0" err="1" smtClean="0"/>
              <a:t>vars</a:t>
            </a:r>
            <a:r>
              <a:rPr lang="en-AU" dirty="0" smtClean="0"/>
              <a:t>/</a:t>
            </a:r>
            <a:r>
              <a:rPr lang="en-AU" dirty="0" err="1" smtClean="0"/>
              <a:t>global.txt</a:t>
            </a:r>
            <a:endParaRPr dirty="0"/>
          </a:p>
        </p:txBody>
      </p:sp>
      <p:sp>
        <p:nvSpPr>
          <p:cNvPr id="225" name="CustomShape 2"/>
          <p:cNvSpPr/>
          <p:nvPr/>
        </p:nvSpPr>
        <p:spPr>
          <a:xfrm>
            <a:off x="4278960" y="10157400"/>
            <a:ext cx="3279960" cy="533520"/>
          </a:xfrm>
          <a:prstGeom prst="rect">
            <a:avLst/>
          </a:prstGeom>
          <a:noFill/>
        </p:spPr>
        <p:txBody>
          <a:bodyPr lIns="0" tIns="0" rIns="0" bIns="0" anchor="b"/>
          <a:lstStyle/>
          <a:p>
            <a:pPr algn="r">
              <a:lnSpc>
                <a:spcPct val="100000"/>
              </a:lnSpc>
            </a:pPr>
            <a:fld id="{9BB8DAEC-E920-48AF-B850-AF890F4FEDA2}" type="slidenum">
              <a:rPr lang="en-AU">
                <a:solidFill>
                  <a:srgbClr val="000000"/>
                </a:solidFill>
                <a:latin typeface="+mn-lt"/>
                <a:ea typeface="+mn-ea"/>
              </a:rPr>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body"/>
          </p:nvPr>
        </p:nvSpPr>
        <p:spPr>
          <a:xfrm>
            <a:off x="685800" y="4343400"/>
            <a:ext cx="5485320" cy="4113720"/>
          </a:xfrm>
          <a:prstGeom prst="rect">
            <a:avLst/>
          </a:prstGeom>
        </p:spPr>
        <p:txBody>
          <a:bodyPr lIns="0" tIns="0" rIns="0" bIns="0"/>
          <a:lstStyle/>
          <a:p>
            <a:pPr marL="0" marR="0" indent="0" algn="l" defTabSz="457200" rtl="0" eaLnBrk="1" fontAlgn="auto" latinLnBrk="0" hangingPunct="1">
              <a:lnSpc>
                <a:spcPct val="100000"/>
              </a:lnSpc>
              <a:spcBef>
                <a:spcPts val="0"/>
              </a:spcBef>
              <a:spcAft>
                <a:spcPts val="0"/>
              </a:spcAft>
              <a:buClrTx/>
              <a:buSzTx/>
              <a:buFontTx/>
              <a:buNone/>
              <a:tabLst/>
              <a:defRPr/>
            </a:pPr>
            <a:endParaRPr dirty="0"/>
          </a:p>
        </p:txBody>
      </p:sp>
      <p:sp>
        <p:nvSpPr>
          <p:cNvPr id="218"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64D1B466-E093-4982-BEC6-9C3677C4E372}" type="slidenum">
              <a:rPr lang="en-AU" sz="1200">
                <a:solidFill>
                  <a:srgbClr val="FFFFFF"/>
                </a:solidFill>
                <a:latin typeface="+mn-lt"/>
                <a:ea typeface="+mn-ea"/>
              </a:rPr>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PlaceHolder 1"/>
          <p:cNvSpPr>
            <a:spLocks noGrp="1"/>
          </p:cNvSpPr>
          <p:nvPr>
            <p:ph type="body"/>
          </p:nvPr>
        </p:nvSpPr>
        <p:spPr>
          <a:xfrm>
            <a:off x="685800" y="4343400"/>
            <a:ext cx="5485680" cy="4114080"/>
          </a:xfrm>
          <a:prstGeom prst="rect">
            <a:avLst/>
          </a:prstGeom>
        </p:spPr>
        <p:txBody>
          <a:bodyPr wrap="none" lIns="0" tIns="0" rIns="0" bIns="0"/>
          <a:lstStyle/>
          <a:p>
            <a:r>
              <a:rPr lang="en-AU" sz="1050" dirty="0" smtClean="0"/>
              <a:t>Now we have</a:t>
            </a:r>
            <a:r>
              <a:rPr lang="en-AU" sz="1050" baseline="0" dirty="0" smtClean="0"/>
              <a:t> this lovely pipeline</a:t>
            </a:r>
          </a:p>
          <a:p>
            <a:r>
              <a:rPr lang="en-AU" sz="1050" baseline="0" dirty="0" smtClean="0"/>
              <a:t>That creates (serial or parallel) stages dynamically based on the tool dependencies,</a:t>
            </a:r>
          </a:p>
          <a:p>
            <a:r>
              <a:rPr lang="en-AU" sz="1050" baseline="0" dirty="0" smtClean="0"/>
              <a:t> discover test create some parallel stages with dynamic input steps, </a:t>
            </a:r>
            <a:r>
              <a:rPr lang="en-AU" sz="1050" baseline="0" dirty="0" err="1" smtClean="0"/>
              <a:t>umbit</a:t>
            </a:r>
            <a:r>
              <a:rPr lang="en-AU" sz="1050" baseline="0" dirty="0" smtClean="0"/>
              <a:t> jobs to out render farm.. Wait in lightweight executors for a response and once it gets all the results </a:t>
            </a:r>
            <a:r>
              <a:rPr lang="en-AU" sz="1050" baseline="0" dirty="0" err="1" smtClean="0"/>
              <a:t>runsome</a:t>
            </a:r>
            <a:r>
              <a:rPr lang="en-AU" sz="1050" baseline="0" dirty="0" smtClean="0"/>
              <a:t> static code analysis and present the results.</a:t>
            </a:r>
          </a:p>
          <a:p>
            <a:endParaRPr lang="en-AU" sz="1050" baseline="0" dirty="0" smtClean="0"/>
          </a:p>
          <a:p>
            <a:r>
              <a:rPr lang="en-AU" sz="1050" baseline="0" dirty="0" smtClean="0"/>
              <a:t>This is a model that was all extracted into a shared library and then reused by several other jobs.</a:t>
            </a:r>
            <a:endParaRPr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CustomShape 1"/>
          <p:cNvSpPr/>
          <p:nvPr/>
        </p:nvSpPr>
        <p:spPr>
          <a:xfrm>
            <a:off x="423000" y="694800"/>
            <a:ext cx="6010920" cy="3428280"/>
          </a:xfrm>
          <a:prstGeom prst="rect">
            <a:avLst/>
          </a:prstGeom>
          <a:noFill/>
        </p:spPr>
        <p:txBody>
          <a:bodyPr/>
          <a:lstStyle/>
          <a:p>
            <a:endParaRPr lang="en-US"/>
          </a:p>
        </p:txBody>
      </p:sp>
      <p:sp>
        <p:nvSpPr>
          <p:cNvPr id="248" name="PlaceHolder 2"/>
          <p:cNvSpPr>
            <a:spLocks noGrp="1"/>
          </p:cNvSpPr>
          <p:nvPr>
            <p:ph type="body"/>
          </p:nvPr>
        </p:nvSpPr>
        <p:spPr>
          <a:xfrm>
            <a:off x="685800" y="4343400"/>
            <a:ext cx="5485680" cy="4114080"/>
          </a:xfrm>
          <a:prstGeom prst="rect">
            <a:avLst/>
          </a:prstGeom>
        </p:spPr>
        <p:txBody>
          <a:bodyPr wrap="none" lIns="0" tIns="0" rIns="0" bIns="0"/>
          <a:lstStyle/>
          <a:p>
            <a:r>
              <a:rPr lang="en-AU" dirty="0" smtClean="0"/>
              <a:t>This is now the pipeline</a:t>
            </a:r>
            <a:r>
              <a:rPr lang="en-AU" baseline="0" dirty="0" smtClean="0"/>
              <a:t> code needed to generate one of this jobs</a:t>
            </a:r>
          </a:p>
          <a:p>
            <a:r>
              <a:rPr lang="en-AU" baseline="0" dirty="0" smtClean="0"/>
              <a:t>…So you say … great …That’s perfect..  </a:t>
            </a:r>
          </a:p>
          <a:p>
            <a:endParaRPr lang="en-AU" baseline="0" dirty="0" smtClean="0"/>
          </a:p>
          <a:p>
            <a:r>
              <a:rPr lang="en-AU" baseline="0" dirty="0" smtClean="0"/>
              <a:t>But, can you guess what’s the potential problem of this ideal shared code?</a:t>
            </a:r>
          </a:p>
          <a:p>
            <a:endParaRPr lang="en-AU" baseline="0" dirty="0" smtClean="0"/>
          </a:p>
          <a:p>
            <a:r>
              <a:rPr lang="en-AU" baseline="0" dirty="0" smtClean="0"/>
              <a:t>Someone makes a change in the library in the master branch  …..and….</a:t>
            </a:r>
            <a:endParaRPr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PlaceHolder 1"/>
          <p:cNvSpPr>
            <a:spLocks noGrp="1"/>
          </p:cNvSpPr>
          <p:nvPr>
            <p:ph type="body"/>
          </p:nvPr>
        </p:nvSpPr>
        <p:spPr>
          <a:xfrm>
            <a:off x="685800" y="4343400"/>
            <a:ext cx="5485320" cy="4113720"/>
          </a:xfrm>
          <a:prstGeom prst="rect">
            <a:avLst/>
          </a:prstGeom>
        </p:spPr>
        <p:txBody>
          <a:bodyPr lIns="0" tIns="0" rIns="0" bIns="0"/>
          <a:lstStyle/>
          <a:p>
            <a:pPr>
              <a:lnSpc>
                <a:spcPct val="100000"/>
              </a:lnSpc>
            </a:pPr>
            <a:r>
              <a:rPr lang="en-AU" sz="1500" dirty="0" smtClean="0"/>
              <a:t>Now </a:t>
            </a:r>
            <a:r>
              <a:rPr lang="en-AU" sz="1500" dirty="0"/>
              <a:t>all hour beautiful pipelines get </a:t>
            </a:r>
            <a:r>
              <a:rPr lang="en-AU" sz="1500" dirty="0" smtClean="0"/>
              <a:t>destroyed all at once.</a:t>
            </a:r>
            <a:r>
              <a:rPr lang="en-AU" sz="1500" baseline="0" dirty="0" smtClean="0"/>
              <a:t> </a:t>
            </a:r>
            <a:endParaRPr dirty="0"/>
          </a:p>
        </p:txBody>
      </p:sp>
      <p:sp>
        <p:nvSpPr>
          <p:cNvPr id="25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435825EC-ED52-4533-8CC5-E27B80A55AAD}" type="slidenum">
              <a:rPr lang="en-AU" sz="1200">
                <a:solidFill>
                  <a:srgbClr val="FFFFFF"/>
                </a:solidFill>
                <a:latin typeface="+mn-lt"/>
                <a:ea typeface="+mn-ea"/>
              </a:rPr>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a:noFill/>
          <a:ln w="12700">
            <a:solidFill>
              <a:prstClr val="black"/>
            </a:solidFill>
          </a:ln>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AU" sz="1200" dirty="0" smtClean="0"/>
              <a:t>You end up with all your lovely</a:t>
            </a:r>
            <a:r>
              <a:rPr lang="en-AU" sz="1200" baseline="0" dirty="0" smtClean="0"/>
              <a:t> green dots in red.</a:t>
            </a:r>
          </a:p>
          <a:p>
            <a:pPr marL="0" marR="0" indent="0" algn="l" defTabSz="457200" rtl="0" eaLnBrk="1" fontAlgn="auto" latinLnBrk="0" hangingPunct="1">
              <a:lnSpc>
                <a:spcPct val="100000"/>
              </a:lnSpc>
              <a:spcBef>
                <a:spcPts val="0"/>
              </a:spcBef>
              <a:spcAft>
                <a:spcPts val="0"/>
              </a:spcAft>
              <a:buClrTx/>
              <a:buSzTx/>
              <a:buFontTx/>
              <a:buNone/>
              <a:tabLst/>
              <a:defRPr/>
            </a:pPr>
            <a:endParaRPr lang="en-AU" sz="120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1200" baseline="0" dirty="0" smtClean="0"/>
              <a:t>We can not test properly therefore we can not release and people in production trying to make a movie get pretty angry….</a:t>
            </a:r>
            <a:endParaRPr lang="en-AU" sz="12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1200" baseline="0" dirty="0" smtClean="0"/>
              <a:t>…</a:t>
            </a:r>
          </a:p>
          <a:p>
            <a:pPr marL="0" marR="0" indent="0" algn="l" defTabSz="457200" rtl="0" eaLnBrk="1" fontAlgn="auto" latinLnBrk="0" hangingPunct="1">
              <a:lnSpc>
                <a:spcPct val="100000"/>
              </a:lnSpc>
              <a:spcBef>
                <a:spcPts val="0"/>
              </a:spcBef>
              <a:spcAft>
                <a:spcPts val="0"/>
              </a:spcAft>
              <a:buClrTx/>
              <a:buSzTx/>
              <a:buFontTx/>
              <a:buNone/>
              <a:tabLst/>
              <a:defRPr/>
            </a:pPr>
            <a:endParaRPr lang="en-AU" sz="120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sz="1200" dirty="0" smtClean="0"/>
              <a:t>That’s when you need to introduce</a:t>
            </a:r>
            <a:r>
              <a:rPr lang="en-AU" sz="1200" baseline="0" dirty="0" smtClean="0"/>
              <a:t> a workflow for </a:t>
            </a:r>
            <a:r>
              <a:rPr lang="en-AU" sz="1200" dirty="0" smtClean="0"/>
              <a:t>changing your pipeline</a:t>
            </a:r>
            <a:endParaRPr lang="en-AU" dirty="0" smtClean="0"/>
          </a:p>
          <a:p>
            <a:endParaRPr lang="en-US" dirty="0"/>
          </a:p>
        </p:txBody>
      </p:sp>
      <p:sp>
        <p:nvSpPr>
          <p:cNvPr id="4" name="Slide Number Placeholder 3"/>
          <p:cNvSpPr>
            <a:spLocks noGrp="1"/>
          </p:cNvSpPr>
          <p:nvPr>
            <p:ph type="sldNum" idx="10"/>
          </p:nvPr>
        </p:nvSpPr>
        <p:spPr/>
        <p:txBody>
          <a:bodyPr/>
          <a:lstStyle/>
          <a:p>
            <a:pPr algn="r"/>
            <a:fld id="{4EB07AEE-0152-446A-BBB3-F522F383EE61}" type="slidenum">
              <a:rPr lang="en-AU" smtClean="0"/>
              <a:t>55</a:t>
            </a:fld>
            <a:endParaRPr lang="en-AU"/>
          </a:p>
        </p:txBody>
      </p:sp>
    </p:spTree>
    <p:extLst>
      <p:ext uri="{BB962C8B-B14F-4D97-AF65-F5344CB8AC3E}">
        <p14:creationId xmlns:p14="http://schemas.microsoft.com/office/powerpoint/2010/main" val="67330010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PlaceHolder 1"/>
          <p:cNvSpPr>
            <a:spLocks noGrp="1"/>
          </p:cNvSpPr>
          <p:nvPr>
            <p:ph type="body"/>
          </p:nvPr>
        </p:nvSpPr>
        <p:spPr>
          <a:xfrm>
            <a:off x="685800" y="4343400"/>
            <a:ext cx="5485320" cy="4113720"/>
          </a:xfrm>
          <a:prstGeom prst="rect">
            <a:avLst/>
          </a:prstGeom>
        </p:spPr>
        <p:txBody>
          <a:bodyPr lIns="0" tIns="0" rIns="0" bIns="0"/>
          <a:lstStyle/>
          <a:p>
            <a:r>
              <a:rPr lang="en-AU" dirty="0"/>
              <a:t>This the modification workflow we use</a:t>
            </a:r>
            <a:r>
              <a:rPr lang="en-AU" dirty="0" smtClean="0"/>
              <a:t>.</a:t>
            </a:r>
          </a:p>
          <a:p>
            <a:endParaRPr dirty="0"/>
          </a:p>
          <a:p>
            <a:r>
              <a:rPr lang="en-AU" dirty="0"/>
              <a:t>Other more secure/restrictive way will be in the configuration to set a</a:t>
            </a:r>
            <a:endParaRPr dirty="0"/>
          </a:p>
          <a:p>
            <a:r>
              <a:rPr lang="en-AU" dirty="0"/>
              <a:t>Got back and show again the configuration option!!</a:t>
            </a:r>
            <a:endParaRPr dirty="0"/>
          </a:p>
          <a:p>
            <a:endParaRPr dirty="0"/>
          </a:p>
        </p:txBody>
      </p:sp>
      <p:sp>
        <p:nvSpPr>
          <p:cNvPr id="254"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C404F273-F3AB-48B7-8FA2-469D528E0560}" type="slidenum">
              <a:rPr lang="en-AU" sz="1200">
                <a:solidFill>
                  <a:srgbClr val="FFFFFF"/>
                </a:solidFill>
                <a:latin typeface="+mn-lt"/>
                <a:ea typeface="+mn-ea"/>
              </a:rPr>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body"/>
          </p:nvPr>
        </p:nvSpPr>
        <p:spPr>
          <a:xfrm>
            <a:off x="685800" y="4343400"/>
            <a:ext cx="5485320" cy="4113720"/>
          </a:xfrm>
          <a:prstGeom prst="rect">
            <a:avLst/>
          </a:prstGeom>
        </p:spPr>
        <p:txBody>
          <a:bodyPr lIns="0" tIns="0" rIns="0" bIns="0"/>
          <a:lstStyle/>
          <a:p>
            <a:pPr marL="0" marR="0" indent="0" algn="l" defTabSz="457200" rtl="0" eaLnBrk="1" fontAlgn="auto" latinLnBrk="0" hangingPunct="1">
              <a:lnSpc>
                <a:spcPct val="100000"/>
              </a:lnSpc>
              <a:spcBef>
                <a:spcPts val="0"/>
              </a:spcBef>
              <a:spcAft>
                <a:spcPts val="0"/>
              </a:spcAft>
              <a:buClrTx/>
              <a:buSzTx/>
              <a:buFontTx/>
              <a:buNone/>
              <a:tabLst/>
              <a:defRPr/>
            </a:pPr>
            <a:endParaRPr dirty="0"/>
          </a:p>
        </p:txBody>
      </p:sp>
      <p:sp>
        <p:nvSpPr>
          <p:cNvPr id="218"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64D1B466-E093-4982-BEC6-9C3677C4E372}" type="slidenum">
              <a:rPr lang="en-AU" sz="1200">
                <a:solidFill>
                  <a:srgbClr val="FFFFFF"/>
                </a:solidFill>
                <a:latin typeface="+mn-lt"/>
                <a:ea typeface="+mn-ea"/>
              </a:rPr>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685800" y="4343400"/>
            <a:ext cx="5485320" cy="4113720"/>
          </a:xfrm>
          <a:prstGeom prst="rect">
            <a:avLst/>
          </a:prstGeom>
        </p:spPr>
        <p:txBody>
          <a:bodyPr lIns="0" tIns="0" rIns="0" bIns="0"/>
          <a:lstStyle/>
          <a:p>
            <a:r>
              <a:rPr lang="en-AU" dirty="0" smtClean="0"/>
              <a:t>This is </a:t>
            </a:r>
            <a:r>
              <a:rPr lang="en-AU" dirty="0" err="1" smtClean="0"/>
              <a:t>Vitruvious</a:t>
            </a:r>
            <a:r>
              <a:rPr lang="en-AU" dirty="0" smtClean="0"/>
              <a:t>, he has all the cumulative knowledge and is going to share the lesson</a:t>
            </a:r>
            <a:r>
              <a:rPr lang="en-AU" baseline="0" dirty="0" smtClean="0"/>
              <a:t> we have learned with Shared Libraries</a:t>
            </a:r>
            <a:endParaRPr lang="en-AU" dirty="0" smtClean="0"/>
          </a:p>
          <a:p>
            <a:r>
              <a:rPr lang="en-AU" dirty="0" smtClean="0"/>
              <a:t>I do not know why</a:t>
            </a:r>
            <a:r>
              <a:rPr lang="en-AU" baseline="0" dirty="0" smtClean="0"/>
              <a:t> I waited for a bit, but shared pipelines are awesome, they have leveraged lots of potential for what we can do Jenkins</a:t>
            </a:r>
            <a:endParaRPr dirty="0"/>
          </a:p>
        </p:txBody>
      </p:sp>
      <p:sp>
        <p:nvSpPr>
          <p:cNvPr id="26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2F85F931-BEC6-4FF5-B774-8A0F0029791D}" type="slidenum">
              <a:rPr lang="en-AU" sz="1200">
                <a:solidFill>
                  <a:srgbClr val="FFFFFF"/>
                </a:solidFill>
                <a:latin typeface="+mn-lt"/>
                <a:ea typeface="+mn-ea"/>
              </a:rPr>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PlaceHolder 1"/>
          <p:cNvSpPr>
            <a:spLocks noGrp="1"/>
          </p:cNvSpPr>
          <p:nvPr>
            <p:ph type="body"/>
          </p:nvPr>
        </p:nvSpPr>
        <p:spPr>
          <a:xfrm>
            <a:off x="756000" y="5078520"/>
            <a:ext cx="6046920" cy="4810320"/>
          </a:xfrm>
          <a:prstGeom prst="rect">
            <a:avLst/>
          </a:prstGeom>
        </p:spPr>
        <p:txBody>
          <a:bodyPr lIns="0" tIns="0" rIns="0" bIns="0"/>
          <a:lstStyle/>
          <a:p>
            <a:pPr>
              <a:lnSpc>
                <a:spcPct val="100000"/>
              </a:lnSpc>
            </a:pPr>
            <a:r>
              <a:rPr lang="en-AU" dirty="0"/>
              <a:t>I just gathered some stats from our Jenkins instance…. </a:t>
            </a:r>
            <a:r>
              <a:rPr lang="en-AU" dirty="0" smtClean="0"/>
              <a:t>With the first graphs I wanted to show</a:t>
            </a:r>
            <a:r>
              <a:rPr lang="en-AU" baseline="0" dirty="0" smtClean="0"/>
              <a:t> </a:t>
            </a:r>
            <a:r>
              <a:rPr lang="en-AU" dirty="0" smtClean="0"/>
              <a:t>the</a:t>
            </a:r>
            <a:r>
              <a:rPr lang="en-AU" baseline="0" dirty="0" smtClean="0"/>
              <a:t> rapid ramp up from when we started using and reusing our Jenkins Shared libraries, we we when from 250 builds a day to 2500, that’s 10 times, and it is going to keep growing.</a:t>
            </a:r>
            <a:endParaRPr dirty="0"/>
          </a:p>
          <a:p>
            <a:pPr>
              <a:lnSpc>
                <a:spcPct val="100000"/>
              </a:lnSpc>
            </a:pPr>
            <a:endParaRPr dirty="0"/>
          </a:p>
        </p:txBody>
      </p:sp>
      <p:sp>
        <p:nvSpPr>
          <p:cNvPr id="258" name="CustomShape 2"/>
          <p:cNvSpPr/>
          <p:nvPr/>
        </p:nvSpPr>
        <p:spPr>
          <a:xfrm>
            <a:off x="4278960" y="10157400"/>
            <a:ext cx="3279960" cy="533520"/>
          </a:xfrm>
          <a:prstGeom prst="rect">
            <a:avLst/>
          </a:prstGeom>
          <a:noFill/>
        </p:spPr>
        <p:txBody>
          <a:bodyPr lIns="0" tIns="0" rIns="0" bIns="0" anchor="b"/>
          <a:lstStyle/>
          <a:p>
            <a:pPr algn="r">
              <a:lnSpc>
                <a:spcPct val="100000"/>
              </a:lnSpc>
            </a:pPr>
            <a:fld id="{14451236-6ADF-4047-BB62-831406E96DB4}" type="slidenum">
              <a:rPr lang="en-AU">
                <a:solidFill>
                  <a:srgbClr val="000000"/>
                </a:solidFill>
                <a:latin typeface="+mn-lt"/>
                <a:ea typeface="+mn-ea"/>
              </a:rPr>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body"/>
          </p:nvPr>
        </p:nvSpPr>
        <p:spPr>
          <a:xfrm>
            <a:off x="685800" y="4343400"/>
            <a:ext cx="5485320" cy="4113720"/>
          </a:xfrm>
          <a:prstGeom prst="rect">
            <a:avLst/>
          </a:prstGeom>
        </p:spPr>
        <p:txBody>
          <a:bodyPr lIns="0" tIns="0" rIns="0" bIns="0"/>
          <a:lstStyle/>
          <a:p>
            <a:r>
              <a:rPr lang="en-AU" sz="1200" dirty="0" smtClean="0"/>
              <a:t>I have to say that before “pipelines as code” and shared libraries we hit several limitations with Jenkins and we had to create some man in the middle and lots of with glue code</a:t>
            </a:r>
            <a:r>
              <a:rPr lang="en-AU" sz="1200" baseline="0" dirty="0" smtClean="0"/>
              <a:t> to meet our needs.</a:t>
            </a:r>
            <a:endParaRPr lang="en-AU" dirty="0" smtClean="0"/>
          </a:p>
          <a:p>
            <a:r>
              <a:rPr lang="en-AU" sz="1200" dirty="0" smtClean="0"/>
              <a:t>We were even thinking in finding a replacement, but I have to say that things have improved a lot since Jenkins 2. We have removed many of those workarounds and we are enjoying the benefits of pipelines in general.</a:t>
            </a:r>
            <a:endParaRPr lang="en-AU"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dirty="0"/>
          </a:p>
        </p:txBody>
      </p:sp>
      <p:sp>
        <p:nvSpPr>
          <p:cNvPr id="218"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64D1B466-E093-4982-BEC6-9C3677C4E372}" type="slidenum">
              <a:rPr lang="en-AU" sz="1200">
                <a:solidFill>
                  <a:srgbClr val="FFFFFF"/>
                </a:solidFill>
                <a:latin typeface="+mn-lt"/>
                <a:ea typeface="+mn-ea"/>
              </a:rPr>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685800" y="4343400"/>
            <a:ext cx="5485320" cy="4113720"/>
          </a:xfrm>
          <a:prstGeom prst="rect">
            <a:avLst/>
          </a:prstGeom>
        </p:spPr>
        <p:txBody>
          <a:bodyPr lIns="0" tIns="0" rIns="0" bIns="0"/>
          <a:lstStyle/>
          <a:p>
            <a:pPr marL="171450" indent="-171450">
              <a:buFontTx/>
              <a:buChar char="•"/>
            </a:pPr>
            <a:r>
              <a:rPr lang="en-AU" dirty="0" smtClean="0"/>
              <a:t>In</a:t>
            </a:r>
            <a:r>
              <a:rPr lang="en-AU" baseline="0" dirty="0" smtClean="0"/>
              <a:t> some way they are configuration of you job but in the end it is code so </a:t>
            </a:r>
            <a:endParaRPr lang="en-AU" dirty="0" smtClean="0"/>
          </a:p>
          <a:p>
            <a:pPr marL="171450" indent="-171450">
              <a:buFontTx/>
              <a:buChar char="•"/>
            </a:pPr>
            <a:r>
              <a:rPr lang="en-AU" dirty="0" smtClean="0"/>
              <a:t>Code review it</a:t>
            </a:r>
          </a:p>
          <a:p>
            <a:pPr marL="171450" indent="-171450">
              <a:buFontTx/>
              <a:buChar char="•"/>
            </a:pPr>
            <a:r>
              <a:rPr lang="en-AU" dirty="0" smtClean="0"/>
              <a:t>Refactored</a:t>
            </a:r>
            <a:r>
              <a:rPr lang="en-AU" baseline="0" dirty="0" smtClean="0"/>
              <a:t> them when needed</a:t>
            </a:r>
            <a:endParaRPr lang="en-AU" dirty="0" smtClean="0"/>
          </a:p>
          <a:p>
            <a:pPr marL="171450" indent="-171450">
              <a:buFontTx/>
              <a:buChar char="•"/>
            </a:pPr>
            <a:r>
              <a:rPr lang="en-AU" dirty="0" smtClean="0"/>
              <a:t>Document it</a:t>
            </a:r>
          </a:p>
          <a:p>
            <a:pPr marL="171450" indent="-171450">
              <a:buFontTx/>
              <a:buChar char="•"/>
            </a:pPr>
            <a:r>
              <a:rPr lang="en-AU" dirty="0" smtClean="0"/>
              <a:t>You can go as far as testing them..</a:t>
            </a:r>
            <a:r>
              <a:rPr lang="en-AU" baseline="0" dirty="0" smtClean="0"/>
              <a:t> But that could be too much.</a:t>
            </a:r>
            <a:endParaRPr dirty="0"/>
          </a:p>
        </p:txBody>
      </p:sp>
      <p:sp>
        <p:nvSpPr>
          <p:cNvPr id="26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2F85F931-BEC6-4FF5-B774-8A0F0029791D}" type="slidenum">
              <a:rPr lang="en-AU" sz="1200">
                <a:solidFill>
                  <a:srgbClr val="FFFFFF"/>
                </a:solidFill>
                <a:latin typeface="+mn-lt"/>
                <a:ea typeface="+mn-ea"/>
              </a:rPr>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685800" y="4343400"/>
            <a:ext cx="5485320" cy="4113720"/>
          </a:xfrm>
          <a:prstGeom prst="rect">
            <a:avLst/>
          </a:prstGeom>
        </p:spPr>
        <p:txBody>
          <a:bodyPr lIns="0" tIns="0" rIns="0" bIns="0"/>
          <a:lstStyle/>
          <a:p>
            <a:endParaRPr dirty="0"/>
          </a:p>
          <a:p>
            <a:r>
              <a:rPr lang="en-AU" dirty="0"/>
              <a:t>Workflow use library instead of pipeline editor (in reply) If you are using things from the library that can </a:t>
            </a:r>
            <a:endParaRPr dirty="0"/>
          </a:p>
          <a:p>
            <a:endParaRPr dirty="0"/>
          </a:p>
          <a:p>
            <a:r>
              <a:rPr lang="en-AU" dirty="0"/>
              <a:t>They have the potential of destructing all your pipelines at once.</a:t>
            </a:r>
            <a:r>
              <a:rPr lang="en-AU" b="1" dirty="0"/>
              <a:t> And also they pose a security concerns.</a:t>
            </a:r>
            <a:endParaRPr dirty="0"/>
          </a:p>
        </p:txBody>
      </p:sp>
      <p:sp>
        <p:nvSpPr>
          <p:cNvPr id="26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2F85F931-BEC6-4FF5-B774-8A0F0029791D}" type="slidenum">
              <a:rPr lang="en-AU" sz="1200">
                <a:solidFill>
                  <a:srgbClr val="FFFFFF"/>
                </a:solidFill>
                <a:latin typeface="+mn-lt"/>
                <a:ea typeface="+mn-ea"/>
              </a:rPr>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685800" y="4343400"/>
            <a:ext cx="5485320" cy="4113720"/>
          </a:xfrm>
          <a:prstGeom prst="rect">
            <a:avLst/>
          </a:prstGeom>
        </p:spPr>
        <p:txBody>
          <a:bodyPr lIns="0" tIns="0" rIns="0" bIns="0"/>
          <a:lstStyle/>
          <a:p>
            <a:endParaRPr dirty="0"/>
          </a:p>
          <a:p>
            <a:r>
              <a:rPr lang="en-AU" dirty="0"/>
              <a:t>Workflow use library instead of pipeline editor (in reply) If you are using things from the library that can </a:t>
            </a:r>
            <a:endParaRPr dirty="0"/>
          </a:p>
          <a:p>
            <a:endParaRPr dirty="0"/>
          </a:p>
          <a:p>
            <a:r>
              <a:rPr lang="en-AU" dirty="0"/>
              <a:t>They have the potential of destructing all your pipelines at once.</a:t>
            </a:r>
            <a:r>
              <a:rPr lang="en-AU" b="1" dirty="0"/>
              <a:t> And also they pose a security concerns.</a:t>
            </a:r>
            <a:endParaRPr dirty="0"/>
          </a:p>
        </p:txBody>
      </p:sp>
      <p:sp>
        <p:nvSpPr>
          <p:cNvPr id="26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2F85F931-BEC6-4FF5-B774-8A0F0029791D}" type="slidenum">
              <a:rPr lang="en-AU" sz="1200">
                <a:solidFill>
                  <a:srgbClr val="FFFFFF"/>
                </a:solidFill>
                <a:latin typeface="+mn-lt"/>
                <a:ea typeface="+mn-ea"/>
              </a:rPr>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685800" y="4343400"/>
            <a:ext cx="5485320" cy="4113720"/>
          </a:xfrm>
          <a:prstGeom prst="rect">
            <a:avLst/>
          </a:prstGeom>
        </p:spPr>
        <p:txBody>
          <a:bodyPr lIns="0" tIns="0" rIns="0" bIns="0"/>
          <a:lstStyle/>
          <a:p>
            <a:r>
              <a:rPr lang="en-AU" dirty="0" smtClean="0"/>
              <a:t>If for</a:t>
            </a:r>
            <a:r>
              <a:rPr lang="en-AU" baseline="0" dirty="0" smtClean="0"/>
              <a:t> some reason you are pasting your global library in the reply in order to test something quick</a:t>
            </a:r>
          </a:p>
          <a:p>
            <a:r>
              <a:rPr lang="en-AU" baseline="0" dirty="0" smtClean="0"/>
              <a:t>Make sure you copy that first because if it fails with a compilation error you won’t be able to reply again.</a:t>
            </a:r>
            <a:endParaRPr dirty="0"/>
          </a:p>
        </p:txBody>
      </p:sp>
      <p:sp>
        <p:nvSpPr>
          <p:cNvPr id="26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2F85F931-BEC6-4FF5-B774-8A0F0029791D}" type="slidenum">
              <a:rPr lang="en-AU" sz="1200">
                <a:solidFill>
                  <a:srgbClr val="FFFFFF"/>
                </a:solidFill>
                <a:latin typeface="+mn-lt"/>
                <a:ea typeface="+mn-ea"/>
              </a:rPr>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685800" y="4343400"/>
            <a:ext cx="5485320" cy="4113720"/>
          </a:xfrm>
          <a:prstGeom prst="rect">
            <a:avLst/>
          </a:prstGeom>
        </p:spPr>
        <p:txBody>
          <a:bodyPr lIns="0" tIns="0" rIns="0" bIns="0"/>
          <a:lstStyle/>
          <a:p>
            <a:r>
              <a:rPr lang="en-AU" dirty="0" smtClean="0"/>
              <a:t>Or you are going to learn</a:t>
            </a:r>
            <a:r>
              <a:rPr lang="en-AU" baseline="0" dirty="0" smtClean="0"/>
              <a:t> the hard way, if you are reusing heavily it has the potential to break lots of pipes.</a:t>
            </a:r>
            <a:endParaRPr dirty="0"/>
          </a:p>
        </p:txBody>
      </p:sp>
      <p:sp>
        <p:nvSpPr>
          <p:cNvPr id="26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2F85F931-BEC6-4FF5-B774-8A0F0029791D}" type="slidenum">
              <a:rPr lang="en-AU" sz="1200">
                <a:solidFill>
                  <a:srgbClr val="FFFFFF"/>
                </a:solidFill>
                <a:latin typeface="+mn-lt"/>
                <a:ea typeface="+mn-ea"/>
              </a:rPr>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685800" y="4343400"/>
            <a:ext cx="5485320" cy="4113720"/>
          </a:xfrm>
          <a:prstGeom prst="rect">
            <a:avLst/>
          </a:prstGeom>
        </p:spPr>
        <p:txBody>
          <a:bodyPr lIns="0" tIns="0" rIns="0" bIns="0"/>
          <a:lstStyle/>
          <a:p>
            <a:pPr marL="0" marR="0" lvl="1" indent="0" algn="l" defTabSz="457200" rtl="0" eaLnBrk="1" fontAlgn="auto" latinLnBrk="0" hangingPunct="1">
              <a:lnSpc>
                <a:spcPct val="100000"/>
              </a:lnSpc>
              <a:spcBef>
                <a:spcPts val="0"/>
              </a:spcBef>
              <a:spcAft>
                <a:spcPts val="0"/>
              </a:spcAft>
              <a:buClrTx/>
              <a:buSzTx/>
              <a:buFontTx/>
              <a:buNone/>
              <a:tabLst/>
              <a:defRPr/>
            </a:pPr>
            <a:r>
              <a:rPr lang="en-AU" sz="2800" dirty="0" smtClean="0">
                <a:solidFill>
                  <a:srgbClr val="FFFFFF"/>
                </a:solidFill>
                <a:latin typeface="Calibri"/>
                <a:ea typeface="+mn-ea"/>
              </a:rPr>
              <a:t>If you do variables/functions became static</a:t>
            </a:r>
            <a:r>
              <a:rPr lang="en-AU" sz="1200" baseline="0" dirty="0" smtClean="0">
                <a:solidFill>
                  <a:schemeClr val="tx1"/>
                </a:solidFill>
                <a:latin typeface="+mn-lt"/>
                <a:ea typeface="+mn-ea"/>
              </a:rPr>
              <a:t> …</a:t>
            </a:r>
            <a:r>
              <a:rPr lang="en-AU" dirty="0" smtClean="0"/>
              <a:t>Even if they were intended to be instance. The Groovy compiler can produce confusing error messages.</a:t>
            </a:r>
          </a:p>
          <a:p>
            <a:r>
              <a:rPr lang="en-AU" dirty="0" smtClean="0"/>
              <a:t>Use the _ at the end of the library directive</a:t>
            </a:r>
          </a:p>
          <a:p>
            <a:endParaRPr dirty="0"/>
          </a:p>
        </p:txBody>
      </p:sp>
      <p:sp>
        <p:nvSpPr>
          <p:cNvPr id="26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2F85F931-BEC6-4FF5-B774-8A0F0029791D}" type="slidenum">
              <a:rPr lang="en-AU" sz="1200">
                <a:solidFill>
                  <a:srgbClr val="FFFFFF"/>
                </a:solidFill>
                <a:latin typeface="+mn-lt"/>
                <a:ea typeface="+mn-ea"/>
              </a:rPr>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PlaceHolder 1"/>
          <p:cNvSpPr>
            <a:spLocks noGrp="1"/>
          </p:cNvSpPr>
          <p:nvPr>
            <p:ph type="body"/>
          </p:nvPr>
        </p:nvSpPr>
        <p:spPr>
          <a:xfrm>
            <a:off x="685800" y="4343400"/>
            <a:ext cx="5485320" cy="4113720"/>
          </a:xfrm>
          <a:prstGeom prst="rect">
            <a:avLst/>
          </a:prstGeom>
        </p:spPr>
        <p:txBody>
          <a:bodyPr lIns="0" tIns="0" rIns="0" bIns="0"/>
          <a:lstStyle/>
          <a:p>
            <a:r>
              <a:rPr lang="en-AU" sz="1200" dirty="0" smtClean="0">
                <a:solidFill>
                  <a:srgbClr val="FFFFFF"/>
                </a:solidFill>
                <a:latin typeface="Calibri"/>
                <a:ea typeface="+mn-ea"/>
              </a:rPr>
              <a:t>1) I was trying something for</a:t>
            </a:r>
            <a:r>
              <a:rPr lang="en-AU" sz="1200" baseline="0" dirty="0" smtClean="0">
                <a:solidFill>
                  <a:srgbClr val="FFFFFF"/>
                </a:solidFill>
                <a:latin typeface="Calibri"/>
                <a:ea typeface="+mn-ea"/>
              </a:rPr>
              <a:t> this presentation, that new dynamic invocation of the pipeline. I</a:t>
            </a:r>
            <a:r>
              <a:rPr lang="en-AU" sz="1200" dirty="0" smtClean="0">
                <a:solidFill>
                  <a:srgbClr val="FFFFFF"/>
                </a:solidFill>
                <a:latin typeface="Calibri"/>
                <a:ea typeface="+mn-ea"/>
              </a:rPr>
              <a:t> </a:t>
            </a:r>
            <a:r>
              <a:rPr lang="en-AU" sz="1200" baseline="0" dirty="0" smtClean="0">
                <a:solidFill>
                  <a:srgbClr val="FFFFFF"/>
                </a:solidFill>
                <a:latin typeface="Calibri"/>
                <a:ea typeface="+mn-ea"/>
              </a:rPr>
              <a:t>was validating my pipelines with the linter but </a:t>
            </a:r>
            <a:r>
              <a:rPr lang="en-AU" sz="1200" dirty="0" smtClean="0">
                <a:solidFill>
                  <a:srgbClr val="FFFFFF"/>
                </a:solidFill>
                <a:latin typeface="Calibri"/>
                <a:ea typeface="+mn-ea"/>
              </a:rPr>
              <a:t>I lost several</a:t>
            </a:r>
            <a:r>
              <a:rPr lang="en-AU" sz="1200" baseline="0" dirty="0" smtClean="0">
                <a:solidFill>
                  <a:srgbClr val="FFFFFF"/>
                </a:solidFill>
                <a:latin typeface="Calibri"/>
                <a:ea typeface="+mn-ea"/>
              </a:rPr>
              <a:t> hours</a:t>
            </a:r>
          </a:p>
          <a:p>
            <a:endParaRPr lang="en-AU" sz="1200" baseline="0" dirty="0" smtClean="0">
              <a:solidFill>
                <a:srgbClr val="FFFFFF"/>
              </a:solidFill>
              <a:latin typeface="Calibri"/>
              <a:ea typeface="+mn-ea"/>
            </a:endParaRPr>
          </a:p>
          <a:p>
            <a:r>
              <a:rPr lang="en-AU" sz="1200" baseline="0" dirty="0" smtClean="0">
                <a:solidFill>
                  <a:srgbClr val="FFFFFF"/>
                </a:solidFill>
                <a:latin typeface="Calibri"/>
                <a:ea typeface="+mn-ea"/>
              </a:rPr>
              <a:t>2) The linter does not expand like an import you global function, the are resolve at runtime, so the linter won’t catch errors. But as I mentioned earlier you can run the linter in you non-declarative pipeline and it would do a groovy check before giving you the error that it does not have a pipelines statement.</a:t>
            </a:r>
          </a:p>
          <a:p>
            <a:endParaRPr lang="en-AU" sz="1200" baseline="0" dirty="0" smtClean="0">
              <a:solidFill>
                <a:srgbClr val="FFFFFF"/>
              </a:solidFill>
              <a:latin typeface="Calibri"/>
              <a:ea typeface="+mn-ea"/>
            </a:endParaRPr>
          </a:p>
          <a:p>
            <a:r>
              <a:rPr lang="en-AU" sz="1200" baseline="0" dirty="0" smtClean="0">
                <a:solidFill>
                  <a:srgbClr val="FFFFFF"/>
                </a:solidFill>
                <a:latin typeface="Calibri"/>
                <a:ea typeface="+mn-ea"/>
              </a:rPr>
              <a:t>3) When you have a parameterized job, and you change in your pipeline the default values , if your are pasting that in the replay box, and changing , they won’t take place, but the parameter of the previous build will be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AU" sz="1200" baseline="0" dirty="0" smtClean="0">
              <a:solidFill>
                <a:srgbClr val="FFFFFF"/>
              </a:solidFill>
              <a:latin typeface="Calibri"/>
              <a:ea typeface="+mn-ea"/>
            </a:endParaRPr>
          </a:p>
          <a:p>
            <a:pPr marL="0" marR="0" indent="0" algn="l" defTabSz="457200" rtl="0" eaLnBrk="1" fontAlgn="auto" latinLnBrk="0" hangingPunct="1">
              <a:lnSpc>
                <a:spcPct val="100000"/>
              </a:lnSpc>
              <a:spcBef>
                <a:spcPts val="0"/>
              </a:spcBef>
              <a:spcAft>
                <a:spcPts val="0"/>
              </a:spcAft>
              <a:buClrTx/>
              <a:buSzTx/>
              <a:buFontTx/>
              <a:buNone/>
              <a:tabLst/>
              <a:defRPr/>
            </a:pPr>
            <a:r>
              <a:rPr lang="en-AU" sz="1200" baseline="0" dirty="0" smtClean="0">
                <a:solidFill>
                  <a:srgbClr val="FFFFFF"/>
                </a:solidFill>
                <a:latin typeface="Calibri"/>
                <a:ea typeface="+mn-ea"/>
              </a:rPr>
              <a:t>4) This is more normal pipeline but it got mw </a:t>
            </a:r>
          </a:p>
          <a:p>
            <a:endParaRPr lang="en-AU" sz="1200" baseline="0" dirty="0" smtClean="0">
              <a:solidFill>
                <a:srgbClr val="FFFFFF"/>
              </a:solidFill>
              <a:latin typeface="Calibri"/>
              <a:ea typeface="+mn-ea"/>
            </a:endParaRPr>
          </a:p>
          <a:p>
            <a:endParaRPr dirty="0"/>
          </a:p>
        </p:txBody>
      </p:sp>
      <p:sp>
        <p:nvSpPr>
          <p:cNvPr id="262"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A7A5C35A-C51C-4733-9826-1B9160A70F3C}" type="slidenum">
              <a:rPr lang="en-AU" sz="1200">
                <a:solidFill>
                  <a:srgbClr val="FFFFFF"/>
                </a:solidFill>
                <a:latin typeface="+mn-lt"/>
                <a:ea typeface="+mn-ea"/>
              </a:rPr>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PlaceHolder 1"/>
          <p:cNvSpPr>
            <a:spLocks noGrp="1"/>
          </p:cNvSpPr>
          <p:nvPr>
            <p:ph type="body"/>
          </p:nvPr>
        </p:nvSpPr>
        <p:spPr>
          <a:xfrm>
            <a:off x="756000" y="5078520"/>
            <a:ext cx="6046920" cy="4810320"/>
          </a:xfrm>
          <a:prstGeom prst="rect">
            <a:avLst/>
          </a:prstGeom>
        </p:spPr>
        <p:txBody>
          <a:bodyPr lIns="0" tIns="0" rIns="0" bIns="0"/>
          <a:lstStyle/>
          <a:p>
            <a:r>
              <a:rPr lang="en-AU" dirty="0" smtClean="0"/>
              <a:t>Most of what I said</a:t>
            </a:r>
            <a:r>
              <a:rPr lang="en-AU" baseline="0" dirty="0" smtClean="0"/>
              <a:t> today you’ll find it on these links that I’m including.</a:t>
            </a:r>
          </a:p>
          <a:p>
            <a:r>
              <a:rPr lang="en-AU" baseline="0" dirty="0" smtClean="0"/>
              <a:t>But it wont be that fun because they do not have there pretty pictures.</a:t>
            </a:r>
            <a:endParaRPr dirty="0"/>
          </a:p>
        </p:txBody>
      </p:sp>
      <p:sp>
        <p:nvSpPr>
          <p:cNvPr id="266" name="CustomShape 2"/>
          <p:cNvSpPr/>
          <p:nvPr/>
        </p:nvSpPr>
        <p:spPr>
          <a:xfrm>
            <a:off x="4278960" y="10157400"/>
            <a:ext cx="3279960" cy="533520"/>
          </a:xfrm>
          <a:prstGeom prst="rect">
            <a:avLst/>
          </a:prstGeom>
          <a:noFill/>
        </p:spPr>
        <p:txBody>
          <a:bodyPr lIns="0" tIns="0" rIns="0" bIns="0" anchor="b"/>
          <a:lstStyle/>
          <a:p>
            <a:pPr algn="r">
              <a:lnSpc>
                <a:spcPct val="100000"/>
              </a:lnSpc>
            </a:pPr>
            <a:fld id="{40131825-BD73-4C05-B485-E7EED497A6F3}" type="slidenum">
              <a:rPr lang="en-AU">
                <a:solidFill>
                  <a:srgbClr val="000000"/>
                </a:solidFill>
                <a:latin typeface="+mn-lt"/>
                <a:ea typeface="+mn-ea"/>
              </a:rPr>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PlaceHolder 1"/>
          <p:cNvSpPr>
            <a:spLocks noGrp="1"/>
          </p:cNvSpPr>
          <p:nvPr>
            <p:ph type="body"/>
          </p:nvPr>
        </p:nvSpPr>
        <p:spPr>
          <a:xfrm>
            <a:off x="685800" y="4343400"/>
            <a:ext cx="5485320" cy="4113720"/>
          </a:xfrm>
          <a:prstGeom prst="rect">
            <a:avLst/>
          </a:prstGeom>
        </p:spPr>
        <p:txBody>
          <a:bodyPr lIns="0" tIns="0" rIns="0" bIns="0"/>
          <a:lstStyle/>
          <a:p>
            <a:r>
              <a:rPr lang="en-AU" dirty="0"/>
              <a:t>Folder-level Shared Libraries</a:t>
            </a:r>
            <a:endParaRPr dirty="0"/>
          </a:p>
          <a:p>
            <a:r>
              <a:rPr lang="en-AU" dirty="0"/>
              <a:t>Any Folder created can have Shared Libraries associated with it. This mechanism allows scoping of specific libraries to all the Pipelines inside of the folder or subfolder.</a:t>
            </a:r>
            <a:endParaRPr dirty="0"/>
          </a:p>
          <a:p>
            <a:endParaRPr dirty="0"/>
          </a:p>
          <a:p>
            <a:r>
              <a:rPr lang="en-AU" dirty="0"/>
              <a:t>Folder-based libraries are not considered "trusted:" they run in the Groovy sandbox just like typical Pipelines.</a:t>
            </a:r>
            <a:endParaRPr dirty="0"/>
          </a:p>
          <a:p>
            <a:endParaRPr dirty="0"/>
          </a:p>
          <a:p>
            <a:r>
              <a:rPr lang="en-AU" dirty="0" err="1"/>
              <a:t>Dinamic</a:t>
            </a:r>
            <a:r>
              <a:rPr lang="en-AU" dirty="0"/>
              <a:t> retrieval</a:t>
            </a:r>
            <a:endParaRPr dirty="0"/>
          </a:p>
          <a:p>
            <a:r>
              <a:rPr lang="en-AU" dirty="0"/>
              <a:t>Usually you define in Jenkins your shared libraries, but there is a way to retrieve a shared library dynamically without </a:t>
            </a:r>
            <a:r>
              <a:rPr lang="en-AU" dirty="0" err="1"/>
              <a:t>jenkins</a:t>
            </a:r>
            <a:r>
              <a:rPr lang="en-AU" dirty="0"/>
              <a:t> know about it. The syntax is hard to </a:t>
            </a:r>
            <a:r>
              <a:rPr lang="en-AU" dirty="0" err="1"/>
              <a:t>remmeber</a:t>
            </a:r>
            <a:r>
              <a:rPr lang="en-AU" dirty="0"/>
              <a:t> you can look that in the documentation. We haven’t had the need to use it. But I have it on the back of my mind in case someone propose me an use case. Like this.</a:t>
            </a:r>
            <a:endParaRPr dirty="0"/>
          </a:p>
        </p:txBody>
      </p:sp>
      <p:sp>
        <p:nvSpPr>
          <p:cNvPr id="264"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59756E9B-A215-4CD4-871C-CECAEBEF0B01}" type="slidenum">
              <a:rPr lang="en-AU" sz="1200">
                <a:solidFill>
                  <a:srgbClr val="FFFFFF"/>
                </a:solidFill>
                <a:latin typeface="+mn-lt"/>
                <a:ea typeface="+mn-ea"/>
              </a:rPr>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685800" y="4343400"/>
            <a:ext cx="5485320" cy="4113720"/>
          </a:xfrm>
          <a:prstGeom prst="rect">
            <a:avLst/>
          </a:prstGeom>
        </p:spPr>
        <p:txBody>
          <a:bodyPr lIns="0" tIns="0" rIns="0" bIns="0"/>
          <a:lstStyle/>
          <a:p>
            <a:endParaRPr dirty="0"/>
          </a:p>
          <a:p>
            <a:r>
              <a:rPr lang="en-AU" dirty="0"/>
              <a:t>Workflow use library instead of pipeline editor (in reply) If you are using things from the library that can </a:t>
            </a:r>
            <a:endParaRPr dirty="0"/>
          </a:p>
          <a:p>
            <a:endParaRPr dirty="0"/>
          </a:p>
          <a:p>
            <a:r>
              <a:rPr lang="en-AU" dirty="0"/>
              <a:t>They have the potential of destructing all your pipelines at once.</a:t>
            </a:r>
            <a:r>
              <a:rPr lang="en-AU" b="1" dirty="0"/>
              <a:t> And also they pose a security concerns.</a:t>
            </a:r>
            <a:endParaRPr dirty="0"/>
          </a:p>
        </p:txBody>
      </p:sp>
      <p:sp>
        <p:nvSpPr>
          <p:cNvPr id="26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2F85F931-BEC6-4FF5-B774-8A0F0029791D}" type="slidenum">
              <a:rPr lang="en-AU" sz="1200">
                <a:solidFill>
                  <a:srgbClr val="FFFFFF"/>
                </a:solidFill>
                <a:latin typeface="+mn-lt"/>
                <a:ea typeface="+mn-ea"/>
              </a:rPr>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PlaceHolder 1"/>
          <p:cNvSpPr>
            <a:spLocks noGrp="1"/>
          </p:cNvSpPr>
          <p:nvPr>
            <p:ph type="body"/>
          </p:nvPr>
        </p:nvSpPr>
        <p:spPr>
          <a:xfrm>
            <a:off x="685800" y="4343400"/>
            <a:ext cx="5485320" cy="4113720"/>
          </a:xfrm>
          <a:prstGeom prst="rect">
            <a:avLst/>
          </a:prstGeom>
        </p:spPr>
        <p:txBody>
          <a:bodyPr lIns="0" tIns="0" rIns="0" bIns="0"/>
          <a:lstStyle/>
          <a:p>
            <a:r>
              <a:rPr lang="en-AU" sz="800" dirty="0" smtClean="0"/>
              <a:t>One of the point why we need it to abstract and encapsulate complexity.</a:t>
            </a:r>
          </a:p>
          <a:p>
            <a:r>
              <a:rPr lang="en-AU" sz="800" dirty="0" smtClean="0"/>
              <a:t>COMPLEXITY</a:t>
            </a:r>
          </a:p>
          <a:p>
            <a:endParaRPr dirty="0" smtClean="0"/>
          </a:p>
          <a:p>
            <a:r>
              <a:rPr lang="en-AU" sz="800" dirty="0" smtClean="0"/>
              <a:t>Again,</a:t>
            </a:r>
            <a:r>
              <a:rPr lang="en-AU" sz="800" baseline="0" dirty="0" smtClean="0"/>
              <a:t> t</a:t>
            </a:r>
            <a:r>
              <a:rPr lang="en-AU" sz="800" dirty="0" smtClean="0"/>
              <a:t>o give you some context,</a:t>
            </a:r>
            <a:r>
              <a:rPr lang="en-AU" sz="800" baseline="0" dirty="0" smtClean="0"/>
              <a:t> counting the 3</a:t>
            </a:r>
            <a:r>
              <a:rPr lang="en-AU" sz="800" baseline="30000" dirty="0" smtClean="0"/>
              <a:t>rd</a:t>
            </a:r>
            <a:r>
              <a:rPr lang="en-AU" sz="800" baseline="0" dirty="0" smtClean="0"/>
              <a:t> parties libraries, the major 3D packages we use, and our in house code libraries and  tools, </a:t>
            </a:r>
            <a:r>
              <a:rPr lang="en-AU" sz="800" dirty="0" smtClean="0"/>
              <a:t>we have over</a:t>
            </a:r>
            <a:r>
              <a:rPr lang="en-AU" sz="800" baseline="0" dirty="0" smtClean="0"/>
              <a:t> a thousands interdependent different pieces software packages. </a:t>
            </a:r>
          </a:p>
          <a:p>
            <a:r>
              <a:rPr lang="en-AU" sz="800" baseline="0" dirty="0" smtClean="0"/>
              <a:t>In average, we release about 50 packages a day, and collectively we have more than 15.000 versions that we need to manage.</a:t>
            </a:r>
          </a:p>
          <a:p>
            <a:r>
              <a:rPr lang="en-AU" sz="800" baseline="0" dirty="0" smtClean="0"/>
              <a:t>This is</a:t>
            </a:r>
          </a:p>
          <a:p>
            <a:endParaRPr dirty="0" smtClean="0"/>
          </a:p>
          <a:p>
            <a:endParaRPr dirty="0"/>
          </a:p>
          <a:p>
            <a:endParaRPr dirty="0"/>
          </a:p>
        </p:txBody>
      </p:sp>
      <p:sp>
        <p:nvSpPr>
          <p:cNvPr id="220" name="CustomShape 2"/>
          <p:cNvSpPr/>
          <p:nvPr/>
        </p:nvSpPr>
        <p:spPr>
          <a:xfrm>
            <a:off x="3884760" y="8685360"/>
            <a:ext cx="2970720" cy="456120"/>
          </a:xfrm>
          <a:prstGeom prst="rect">
            <a:avLst/>
          </a:prstGeom>
          <a:noFill/>
        </p:spPr>
        <p:txBody>
          <a:bodyPr lIns="90000" tIns="45000" rIns="90000" bIns="45000" anchor="b"/>
          <a:lstStyle/>
          <a:p>
            <a:pPr algn="r">
              <a:lnSpc>
                <a:spcPct val="100000"/>
              </a:lnSpc>
            </a:pPr>
            <a:fld id="{3FB92086-BBBC-4D1D-9AE3-D97B9FC30BDE}" type="slidenum">
              <a:rPr lang="en-AU" sz="1200">
                <a:solidFill>
                  <a:srgbClr val="FFFFFF"/>
                </a:solidFill>
                <a:latin typeface="+mn-lt"/>
                <a:ea typeface="+mn-ea"/>
              </a:rPr>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a:noFill/>
          <a:ln w="12700">
            <a:solidFill>
              <a:prstClr val="black"/>
            </a:solidFill>
          </a:ln>
        </p:spPr>
      </p:sp>
      <p:sp>
        <p:nvSpPr>
          <p:cNvPr id="3" name="Notes Placeholder 2"/>
          <p:cNvSpPr>
            <a:spLocks noGrp="1"/>
          </p:cNvSpPr>
          <p:nvPr>
            <p:ph type="body" idx="1"/>
          </p:nvPr>
        </p:nvSpPr>
        <p:spPr/>
        <p:txBody>
          <a:bodyPr/>
          <a:lstStyle/>
          <a:p>
            <a:r>
              <a:rPr lang="en-US" dirty="0" smtClean="0"/>
              <a:t>The following is an example of an</a:t>
            </a:r>
            <a:r>
              <a:rPr lang="en-US" baseline="0" dirty="0" smtClean="0"/>
              <a:t> environment to run Maya and get a render of these superheroes.</a:t>
            </a:r>
          </a:p>
          <a:p>
            <a:endParaRPr lang="en-US" baseline="0" dirty="0" smtClean="0"/>
          </a:p>
          <a:p>
            <a:r>
              <a:rPr lang="en-US" sz="1200" dirty="0" smtClean="0"/>
              <a:t>Our software toolchain is complex we have a lot of software with interdependencies…. In a giving environment there</a:t>
            </a:r>
            <a:r>
              <a:rPr lang="en-US" sz="1200" baseline="0" dirty="0" smtClean="0"/>
              <a:t> are more than </a:t>
            </a:r>
            <a:r>
              <a:rPr lang="en-US" sz="1200" dirty="0" smtClean="0"/>
              <a:t>300 different software packages</a:t>
            </a:r>
          </a:p>
          <a:p>
            <a:r>
              <a:rPr lang="en-US" sz="1200" dirty="0" smtClean="0"/>
              <a:t>Probably off topic, but if you</a:t>
            </a:r>
            <a:r>
              <a:rPr lang="en-US" sz="1200" baseline="0" dirty="0" smtClean="0"/>
              <a:t> want to know we manage this mayhem with a tool called </a:t>
            </a:r>
            <a:r>
              <a:rPr lang="en-US" sz="1200" baseline="0" dirty="0" err="1" smtClean="0"/>
              <a:t>rez</a:t>
            </a:r>
            <a:r>
              <a:rPr lang="en-US" sz="1200" baseline="0" dirty="0" smtClean="0"/>
              <a:t> </a:t>
            </a:r>
            <a:r>
              <a:rPr lang="en-US" sz="1200" dirty="0" smtClean="0"/>
              <a:t>if someone</a:t>
            </a:r>
            <a:r>
              <a:rPr lang="en-US" sz="1200" baseline="0" dirty="0" smtClean="0"/>
              <a:t> is interested on knowing more fell free to talk to me after the presentation</a:t>
            </a:r>
          </a:p>
          <a:p>
            <a:endParaRPr lang="en-US" sz="1200" dirty="0" smtClean="0"/>
          </a:p>
        </p:txBody>
      </p:sp>
      <p:sp>
        <p:nvSpPr>
          <p:cNvPr id="4" name="Slide Number Placeholder 3"/>
          <p:cNvSpPr>
            <a:spLocks noGrp="1"/>
          </p:cNvSpPr>
          <p:nvPr>
            <p:ph type="sldNum" idx="10"/>
          </p:nvPr>
        </p:nvSpPr>
        <p:spPr/>
        <p:txBody>
          <a:bodyPr/>
          <a:lstStyle/>
          <a:p>
            <a:pPr algn="r"/>
            <a:fld id="{4EB07AEE-0152-446A-BBB3-F522F383EE61}" type="slidenum">
              <a:rPr lang="en-AU" smtClean="0"/>
              <a:t>8</a:t>
            </a:fld>
            <a:endParaRPr lang="en-AU"/>
          </a:p>
        </p:txBody>
      </p:sp>
    </p:spTree>
    <p:extLst>
      <p:ext uri="{BB962C8B-B14F-4D97-AF65-F5344CB8AC3E}">
        <p14:creationId xmlns:p14="http://schemas.microsoft.com/office/powerpoint/2010/main" val="581782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PlaceHolder 1"/>
          <p:cNvSpPr>
            <a:spLocks noGrp="1"/>
          </p:cNvSpPr>
          <p:nvPr>
            <p:ph type="body"/>
          </p:nvPr>
        </p:nvSpPr>
        <p:spPr>
          <a:xfrm>
            <a:off x="685800" y="4343400"/>
            <a:ext cx="5485680" cy="4114080"/>
          </a:xfrm>
          <a:prstGeom prst="rect">
            <a:avLst/>
          </a:prstGeom>
        </p:spPr>
        <p:txBody>
          <a:bodyPr wrap="none" lIns="0" tIns="0" rIns="0" bIns="0"/>
          <a:lstStyle/>
          <a:p>
            <a:r>
              <a:rPr lang="en-AU" dirty="0" smtClean="0"/>
              <a:t>This is another</a:t>
            </a:r>
            <a:r>
              <a:rPr lang="en-AU" baseline="0" dirty="0" smtClean="0"/>
              <a:t> view of selecting just one tool and its dependencies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err="1" smtClean="0"/>
              <a:t>Sooooo</a:t>
            </a:r>
            <a:r>
              <a:rPr lang="en-US" sz="1200" baseline="0" dirty="0" smtClean="0"/>
              <a:t>, when we modify one piece of software we have to make sure we rebuild and tests all the dependencies as well.</a:t>
            </a:r>
            <a:endParaRPr lang="en-US" dirty="0" smtClean="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24" name="PlaceHolder 2"/>
          <p:cNvSpPr>
            <a:spLocks noGrp="1"/>
          </p:cNvSpPr>
          <p:nvPr>
            <p:ph type="body"/>
          </p:nvPr>
        </p:nvSpPr>
        <p:spPr>
          <a:xfrm>
            <a:off x="457200" y="1203480"/>
            <a:ext cx="8229240" cy="1422360"/>
          </a:xfrm>
          <a:prstGeom prst="rect">
            <a:avLst/>
          </a:prstGeom>
        </p:spPr>
        <p:txBody>
          <a:bodyPr wrap="none" lIns="0" tIns="0" rIns="0" bIns="0"/>
          <a:lstStyle/>
          <a:p>
            <a:endParaRPr/>
          </a:p>
        </p:txBody>
      </p:sp>
      <p:sp>
        <p:nvSpPr>
          <p:cNvPr id="25" name="PlaceHolder 3"/>
          <p:cNvSpPr>
            <a:spLocks noGrp="1"/>
          </p:cNvSpPr>
          <p:nvPr>
            <p:ph type="body"/>
          </p:nvPr>
        </p:nvSpPr>
        <p:spPr>
          <a:xfrm>
            <a:off x="457200" y="2761200"/>
            <a:ext cx="8229240" cy="1422360"/>
          </a:xfrm>
          <a:prstGeom prst="rect">
            <a:avLst/>
          </a:prstGeom>
        </p:spPr>
        <p:txBody>
          <a:bodyPr wrap="none"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27"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28"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29" name="PlaceHolder 4"/>
          <p:cNvSpPr>
            <a:spLocks noGrp="1"/>
          </p:cNvSpPr>
          <p:nvPr>
            <p:ph type="body"/>
          </p:nvPr>
        </p:nvSpPr>
        <p:spPr>
          <a:xfrm>
            <a:off x="4673520" y="2761200"/>
            <a:ext cx="4015440" cy="1422360"/>
          </a:xfrm>
          <a:prstGeom prst="rect">
            <a:avLst/>
          </a:prstGeom>
        </p:spPr>
        <p:txBody>
          <a:bodyPr wrap="none" lIns="0" tIns="0" rIns="0" bIns="0"/>
          <a:lstStyle/>
          <a:p>
            <a:endParaRPr/>
          </a:p>
        </p:txBody>
      </p:sp>
      <p:sp>
        <p:nvSpPr>
          <p:cNvPr id="30" name="PlaceHolder 5"/>
          <p:cNvSpPr>
            <a:spLocks noGrp="1"/>
          </p:cNvSpPr>
          <p:nvPr>
            <p:ph type="body"/>
          </p:nvPr>
        </p:nvSpPr>
        <p:spPr>
          <a:xfrm>
            <a:off x="457200" y="2761200"/>
            <a:ext cx="4015440" cy="1422360"/>
          </a:xfrm>
          <a:prstGeom prst="rect">
            <a:avLst/>
          </a:prstGeom>
        </p:spPr>
        <p:txBody>
          <a:bodyPr wrap="none"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32"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33"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pic>
        <p:nvPicPr>
          <p:cNvPr id="34" name="Picture 33"/>
          <p:cNvPicPr/>
          <p:nvPr/>
        </p:nvPicPr>
        <p:blipFill>
          <a:blip r:embed="rId2"/>
          <a:stretch>
            <a:fillRect/>
          </a:stretch>
        </p:blipFill>
        <p:spPr>
          <a:xfrm>
            <a:off x="5789520" y="2760840"/>
            <a:ext cx="1783080" cy="1422360"/>
          </a:xfrm>
          <a:prstGeom prst="rect">
            <a:avLst/>
          </a:prstGeom>
        </p:spPr>
      </p:pic>
      <p:pic>
        <p:nvPicPr>
          <p:cNvPr id="35" name="Picture 34"/>
          <p:cNvPicPr/>
          <p:nvPr/>
        </p:nvPicPr>
        <p:blipFill>
          <a:blip r:embed="rId2"/>
          <a:stretch>
            <a:fillRect/>
          </a:stretch>
        </p:blipFill>
        <p:spPr>
          <a:xfrm>
            <a:off x="1573200" y="2760840"/>
            <a:ext cx="1783080" cy="142236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39" name="PlaceHolder 2"/>
          <p:cNvSpPr>
            <a:spLocks noGrp="1"/>
          </p:cNvSpPr>
          <p:nvPr>
            <p:ph type="subTitle"/>
          </p:nvPr>
        </p:nvSpPr>
        <p:spPr>
          <a:xfrm>
            <a:off x="457200" y="1203480"/>
            <a:ext cx="8229240" cy="2983320"/>
          </a:xfrm>
          <a:prstGeom prst="rect">
            <a:avLst/>
          </a:prstGeom>
        </p:spPr>
        <p:txBody>
          <a:bodyPr wrap="none" lIns="0" tIns="0" rIns="0" bIns="0" anchor="ctr"/>
          <a:lstStyle/>
          <a:p>
            <a:pPr algn="ct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41" name="PlaceHolder 2"/>
          <p:cNvSpPr>
            <a:spLocks noGrp="1"/>
          </p:cNvSpPr>
          <p:nvPr>
            <p:ph type="body"/>
          </p:nvPr>
        </p:nvSpPr>
        <p:spPr>
          <a:xfrm>
            <a:off x="457200" y="1203480"/>
            <a:ext cx="8229240" cy="2982960"/>
          </a:xfrm>
          <a:prstGeom prst="rect">
            <a:avLst/>
          </a:prstGeom>
        </p:spPr>
        <p:txBody>
          <a:bodyPr wrap="none" lIns="0" tIns="0" rIns="0" bIns="0"/>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43" name="PlaceHolder 2"/>
          <p:cNvSpPr>
            <a:spLocks noGrp="1"/>
          </p:cNvSpPr>
          <p:nvPr>
            <p:ph type="body"/>
          </p:nvPr>
        </p:nvSpPr>
        <p:spPr>
          <a:xfrm>
            <a:off x="457200" y="1203480"/>
            <a:ext cx="4015440" cy="2982960"/>
          </a:xfrm>
          <a:prstGeom prst="rect">
            <a:avLst/>
          </a:prstGeom>
        </p:spPr>
        <p:txBody>
          <a:bodyPr wrap="none" lIns="0" tIns="0" rIns="0" bIns="0"/>
          <a:lstStyle/>
          <a:p>
            <a:endParaRPr/>
          </a:p>
        </p:txBody>
      </p:sp>
      <p:sp>
        <p:nvSpPr>
          <p:cNvPr id="44" name="PlaceHolder 3"/>
          <p:cNvSpPr>
            <a:spLocks noGrp="1"/>
          </p:cNvSpPr>
          <p:nvPr>
            <p:ph type="body"/>
          </p:nvPr>
        </p:nvSpPr>
        <p:spPr>
          <a:xfrm>
            <a:off x="4673520" y="1203480"/>
            <a:ext cx="4015440" cy="2982960"/>
          </a:xfrm>
          <a:prstGeom prst="rect">
            <a:avLst/>
          </a:prstGeom>
        </p:spPr>
        <p:txBody>
          <a:bodyPr wrap="none" lIns="0" tIns="0" rIns="0" bIns="0"/>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457200" y="205200"/>
            <a:ext cx="8229240" cy="3981240"/>
          </a:xfrm>
          <a:prstGeom prst="rect">
            <a:avLst/>
          </a:prstGeom>
        </p:spPr>
        <p:txBody>
          <a:bodyPr wrap="none" lIns="0" tIns="0" rIns="0" bIns="0" anchor="ctr"/>
          <a:lstStyle/>
          <a:p>
            <a:pPr algn="ct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48"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49" name="PlaceHolder 3"/>
          <p:cNvSpPr>
            <a:spLocks noGrp="1"/>
          </p:cNvSpPr>
          <p:nvPr>
            <p:ph type="body"/>
          </p:nvPr>
        </p:nvSpPr>
        <p:spPr>
          <a:xfrm>
            <a:off x="457200" y="2761200"/>
            <a:ext cx="4015440" cy="1422360"/>
          </a:xfrm>
          <a:prstGeom prst="rect">
            <a:avLst/>
          </a:prstGeom>
        </p:spPr>
        <p:txBody>
          <a:bodyPr wrap="none" lIns="0" tIns="0" rIns="0" bIns="0"/>
          <a:lstStyle/>
          <a:p>
            <a:endParaRPr/>
          </a:p>
        </p:txBody>
      </p:sp>
      <p:sp>
        <p:nvSpPr>
          <p:cNvPr id="50" name="PlaceHolder 4"/>
          <p:cNvSpPr>
            <a:spLocks noGrp="1"/>
          </p:cNvSpPr>
          <p:nvPr>
            <p:ph type="body"/>
          </p:nvPr>
        </p:nvSpPr>
        <p:spPr>
          <a:xfrm>
            <a:off x="4673520" y="1203480"/>
            <a:ext cx="4015440" cy="2982960"/>
          </a:xfrm>
          <a:prstGeom prst="rect">
            <a:avLst/>
          </a:prstGeom>
        </p:spPr>
        <p:txBody>
          <a:bodyPr wrap="none" lIns="0" tIns="0" rIns="0" bIns="0"/>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3" name="PlaceHolder 2"/>
          <p:cNvSpPr>
            <a:spLocks noGrp="1"/>
          </p:cNvSpPr>
          <p:nvPr>
            <p:ph type="subTitle"/>
          </p:nvPr>
        </p:nvSpPr>
        <p:spPr>
          <a:xfrm>
            <a:off x="457200" y="1203480"/>
            <a:ext cx="8229240" cy="2983320"/>
          </a:xfrm>
          <a:prstGeom prst="rect">
            <a:avLst/>
          </a:prstGeom>
        </p:spPr>
        <p:txBody>
          <a:bodyPr wrap="none" lIns="0" tIns="0" rIns="0" bIns="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52" name="PlaceHolder 2"/>
          <p:cNvSpPr>
            <a:spLocks noGrp="1"/>
          </p:cNvSpPr>
          <p:nvPr>
            <p:ph type="body"/>
          </p:nvPr>
        </p:nvSpPr>
        <p:spPr>
          <a:xfrm>
            <a:off x="457200" y="1203480"/>
            <a:ext cx="4015440" cy="2982960"/>
          </a:xfrm>
          <a:prstGeom prst="rect">
            <a:avLst/>
          </a:prstGeom>
        </p:spPr>
        <p:txBody>
          <a:bodyPr wrap="none" lIns="0" tIns="0" rIns="0" bIns="0"/>
          <a:lstStyle/>
          <a:p>
            <a:endParaRPr/>
          </a:p>
        </p:txBody>
      </p:sp>
      <p:sp>
        <p:nvSpPr>
          <p:cNvPr id="53"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54" name="PlaceHolder 4"/>
          <p:cNvSpPr>
            <a:spLocks noGrp="1"/>
          </p:cNvSpPr>
          <p:nvPr>
            <p:ph type="body"/>
          </p:nvPr>
        </p:nvSpPr>
        <p:spPr>
          <a:xfrm>
            <a:off x="4673520" y="2761200"/>
            <a:ext cx="4015440" cy="1422360"/>
          </a:xfrm>
          <a:prstGeom prst="rect">
            <a:avLst/>
          </a:prstGeom>
        </p:spPr>
        <p:txBody>
          <a:bodyPr wrap="none" lIns="0" tIns="0" rIns="0" bIns="0"/>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56"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57"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58" name="PlaceHolder 4"/>
          <p:cNvSpPr>
            <a:spLocks noGrp="1"/>
          </p:cNvSpPr>
          <p:nvPr>
            <p:ph type="body"/>
          </p:nvPr>
        </p:nvSpPr>
        <p:spPr>
          <a:xfrm>
            <a:off x="457200" y="2761200"/>
            <a:ext cx="8228520" cy="1422360"/>
          </a:xfrm>
          <a:prstGeom prst="rect">
            <a:avLst/>
          </a:prstGeom>
        </p:spPr>
        <p:txBody>
          <a:bodyPr wrap="none" lIns="0" tIns="0" rIns="0" bIns="0"/>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60" name="PlaceHolder 2"/>
          <p:cNvSpPr>
            <a:spLocks noGrp="1"/>
          </p:cNvSpPr>
          <p:nvPr>
            <p:ph type="body"/>
          </p:nvPr>
        </p:nvSpPr>
        <p:spPr>
          <a:xfrm>
            <a:off x="457200" y="1203480"/>
            <a:ext cx="8229240" cy="1422360"/>
          </a:xfrm>
          <a:prstGeom prst="rect">
            <a:avLst/>
          </a:prstGeom>
        </p:spPr>
        <p:txBody>
          <a:bodyPr wrap="none" lIns="0" tIns="0" rIns="0" bIns="0"/>
          <a:lstStyle/>
          <a:p>
            <a:endParaRPr/>
          </a:p>
        </p:txBody>
      </p:sp>
      <p:sp>
        <p:nvSpPr>
          <p:cNvPr id="61" name="PlaceHolder 3"/>
          <p:cNvSpPr>
            <a:spLocks noGrp="1"/>
          </p:cNvSpPr>
          <p:nvPr>
            <p:ph type="body"/>
          </p:nvPr>
        </p:nvSpPr>
        <p:spPr>
          <a:xfrm>
            <a:off x="457200" y="2761200"/>
            <a:ext cx="8229240" cy="1422360"/>
          </a:xfrm>
          <a:prstGeom prst="rect">
            <a:avLst/>
          </a:prstGeom>
        </p:spPr>
        <p:txBody>
          <a:bodyPr wrap="none" lIns="0" tIns="0" rIns="0" bIns="0"/>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63"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64"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65" name="PlaceHolder 4"/>
          <p:cNvSpPr>
            <a:spLocks noGrp="1"/>
          </p:cNvSpPr>
          <p:nvPr>
            <p:ph type="body"/>
          </p:nvPr>
        </p:nvSpPr>
        <p:spPr>
          <a:xfrm>
            <a:off x="4673520" y="2761200"/>
            <a:ext cx="4015440" cy="1422360"/>
          </a:xfrm>
          <a:prstGeom prst="rect">
            <a:avLst/>
          </a:prstGeom>
        </p:spPr>
        <p:txBody>
          <a:bodyPr wrap="none" lIns="0" tIns="0" rIns="0" bIns="0"/>
          <a:lstStyle/>
          <a:p>
            <a:endParaRPr/>
          </a:p>
        </p:txBody>
      </p:sp>
      <p:sp>
        <p:nvSpPr>
          <p:cNvPr id="66" name="PlaceHolder 5"/>
          <p:cNvSpPr>
            <a:spLocks noGrp="1"/>
          </p:cNvSpPr>
          <p:nvPr>
            <p:ph type="body"/>
          </p:nvPr>
        </p:nvSpPr>
        <p:spPr>
          <a:xfrm>
            <a:off x="457200" y="2761200"/>
            <a:ext cx="4015440" cy="1422360"/>
          </a:xfrm>
          <a:prstGeom prst="rect">
            <a:avLst/>
          </a:prstGeom>
        </p:spPr>
        <p:txBody>
          <a:bodyPr wrap="none" lIns="0" tIns="0" rIns="0" bIns="0"/>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68"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69"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pic>
        <p:nvPicPr>
          <p:cNvPr id="70" name="Picture 69"/>
          <p:cNvPicPr/>
          <p:nvPr/>
        </p:nvPicPr>
        <p:blipFill>
          <a:blip r:embed="rId2"/>
          <a:stretch>
            <a:fillRect/>
          </a:stretch>
        </p:blipFill>
        <p:spPr>
          <a:xfrm>
            <a:off x="5789520" y="2760840"/>
            <a:ext cx="1783080" cy="1422360"/>
          </a:xfrm>
          <a:prstGeom prst="rect">
            <a:avLst/>
          </a:prstGeom>
        </p:spPr>
      </p:pic>
      <p:pic>
        <p:nvPicPr>
          <p:cNvPr id="71" name="Picture 70"/>
          <p:cNvPicPr/>
          <p:nvPr/>
        </p:nvPicPr>
        <p:blipFill>
          <a:blip r:embed="rId2"/>
          <a:stretch>
            <a:fillRect/>
          </a:stretch>
        </p:blipFill>
        <p:spPr>
          <a:xfrm>
            <a:off x="1573200" y="2760840"/>
            <a:ext cx="1783080" cy="142236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4"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75" name="PlaceHolder 2"/>
          <p:cNvSpPr>
            <a:spLocks noGrp="1"/>
          </p:cNvSpPr>
          <p:nvPr>
            <p:ph type="subTitle"/>
          </p:nvPr>
        </p:nvSpPr>
        <p:spPr>
          <a:xfrm>
            <a:off x="457200" y="1203480"/>
            <a:ext cx="8229240" cy="2983320"/>
          </a:xfrm>
          <a:prstGeom prst="rect">
            <a:avLst/>
          </a:prstGeom>
        </p:spPr>
        <p:txBody>
          <a:bodyPr wrap="none" lIns="0" tIns="0" rIns="0" bIns="0" anchor="ctr"/>
          <a:lstStyle/>
          <a:p>
            <a:pPr algn="ct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77" name="PlaceHolder 2"/>
          <p:cNvSpPr>
            <a:spLocks noGrp="1"/>
          </p:cNvSpPr>
          <p:nvPr>
            <p:ph type="body"/>
          </p:nvPr>
        </p:nvSpPr>
        <p:spPr>
          <a:xfrm>
            <a:off x="457200" y="1203480"/>
            <a:ext cx="8229240" cy="2982960"/>
          </a:xfrm>
          <a:prstGeom prst="rect">
            <a:avLst/>
          </a:prstGeom>
        </p:spPr>
        <p:txBody>
          <a:bodyPr wrap="none" lIns="0" tIns="0" rIns="0" bIns="0"/>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79" name="PlaceHolder 2"/>
          <p:cNvSpPr>
            <a:spLocks noGrp="1"/>
          </p:cNvSpPr>
          <p:nvPr>
            <p:ph type="body"/>
          </p:nvPr>
        </p:nvSpPr>
        <p:spPr>
          <a:xfrm>
            <a:off x="457200" y="1203480"/>
            <a:ext cx="4015440" cy="2982960"/>
          </a:xfrm>
          <a:prstGeom prst="rect">
            <a:avLst/>
          </a:prstGeom>
        </p:spPr>
        <p:txBody>
          <a:bodyPr wrap="none" lIns="0" tIns="0" rIns="0" bIns="0"/>
          <a:lstStyle/>
          <a:p>
            <a:endParaRPr/>
          </a:p>
        </p:txBody>
      </p:sp>
      <p:sp>
        <p:nvSpPr>
          <p:cNvPr id="80" name="PlaceHolder 3"/>
          <p:cNvSpPr>
            <a:spLocks noGrp="1"/>
          </p:cNvSpPr>
          <p:nvPr>
            <p:ph type="body"/>
          </p:nvPr>
        </p:nvSpPr>
        <p:spPr>
          <a:xfrm>
            <a:off x="4673520" y="1203480"/>
            <a:ext cx="4015440" cy="2982960"/>
          </a:xfrm>
          <a:prstGeom prst="rect">
            <a:avLst/>
          </a:prstGeom>
        </p:spPr>
        <p:txBody>
          <a:bodyPr wrap="none" lIns="0" tIns="0" rIns="0" bIns="0"/>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1"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5" name="PlaceHolder 2"/>
          <p:cNvSpPr>
            <a:spLocks noGrp="1"/>
          </p:cNvSpPr>
          <p:nvPr>
            <p:ph type="body"/>
          </p:nvPr>
        </p:nvSpPr>
        <p:spPr>
          <a:xfrm>
            <a:off x="457200" y="1203480"/>
            <a:ext cx="8229240" cy="2982960"/>
          </a:xfrm>
          <a:prstGeom prst="rect">
            <a:avLst/>
          </a:prstGeom>
        </p:spPr>
        <p:txBody>
          <a:bodyPr wrap="none" lIns="0" tIns="0" rIns="0" bIns="0"/>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2" name="PlaceHolder 1"/>
          <p:cNvSpPr>
            <a:spLocks noGrp="1"/>
          </p:cNvSpPr>
          <p:nvPr>
            <p:ph type="subTitle"/>
          </p:nvPr>
        </p:nvSpPr>
        <p:spPr>
          <a:xfrm>
            <a:off x="457200" y="205200"/>
            <a:ext cx="8229240" cy="3981240"/>
          </a:xfrm>
          <a:prstGeom prst="rect">
            <a:avLst/>
          </a:prstGeom>
        </p:spPr>
        <p:txBody>
          <a:bodyPr wrap="none" lIns="0" tIns="0" rIns="0" bIns="0" anchor="ctr"/>
          <a:lstStyle/>
          <a:p>
            <a:pPr algn="ct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84"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85" name="PlaceHolder 3"/>
          <p:cNvSpPr>
            <a:spLocks noGrp="1"/>
          </p:cNvSpPr>
          <p:nvPr>
            <p:ph type="body"/>
          </p:nvPr>
        </p:nvSpPr>
        <p:spPr>
          <a:xfrm>
            <a:off x="457200" y="2761200"/>
            <a:ext cx="4015440" cy="1422360"/>
          </a:xfrm>
          <a:prstGeom prst="rect">
            <a:avLst/>
          </a:prstGeom>
        </p:spPr>
        <p:txBody>
          <a:bodyPr wrap="none" lIns="0" tIns="0" rIns="0" bIns="0"/>
          <a:lstStyle/>
          <a:p>
            <a:endParaRPr/>
          </a:p>
        </p:txBody>
      </p:sp>
      <p:sp>
        <p:nvSpPr>
          <p:cNvPr id="86" name="PlaceHolder 4"/>
          <p:cNvSpPr>
            <a:spLocks noGrp="1"/>
          </p:cNvSpPr>
          <p:nvPr>
            <p:ph type="body"/>
          </p:nvPr>
        </p:nvSpPr>
        <p:spPr>
          <a:xfrm>
            <a:off x="4673520" y="1203480"/>
            <a:ext cx="4015440" cy="2982960"/>
          </a:xfrm>
          <a:prstGeom prst="rect">
            <a:avLst/>
          </a:prstGeom>
        </p:spPr>
        <p:txBody>
          <a:bodyPr wrap="none" lIns="0" tIns="0" rIns="0" bIns="0"/>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88" name="PlaceHolder 2"/>
          <p:cNvSpPr>
            <a:spLocks noGrp="1"/>
          </p:cNvSpPr>
          <p:nvPr>
            <p:ph type="body"/>
          </p:nvPr>
        </p:nvSpPr>
        <p:spPr>
          <a:xfrm>
            <a:off x="457200" y="1203480"/>
            <a:ext cx="4015440" cy="2982960"/>
          </a:xfrm>
          <a:prstGeom prst="rect">
            <a:avLst/>
          </a:prstGeom>
        </p:spPr>
        <p:txBody>
          <a:bodyPr wrap="none" lIns="0" tIns="0" rIns="0" bIns="0"/>
          <a:lstStyle/>
          <a:p>
            <a:endParaRPr/>
          </a:p>
        </p:txBody>
      </p:sp>
      <p:sp>
        <p:nvSpPr>
          <p:cNvPr id="89"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90" name="PlaceHolder 4"/>
          <p:cNvSpPr>
            <a:spLocks noGrp="1"/>
          </p:cNvSpPr>
          <p:nvPr>
            <p:ph type="body"/>
          </p:nvPr>
        </p:nvSpPr>
        <p:spPr>
          <a:xfrm>
            <a:off x="4673520" y="2761200"/>
            <a:ext cx="4015440" cy="1422360"/>
          </a:xfrm>
          <a:prstGeom prst="rect">
            <a:avLst/>
          </a:prstGeom>
        </p:spPr>
        <p:txBody>
          <a:bodyPr wrap="none" lIns="0" tIns="0" rIns="0" bIns="0"/>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92"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93"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94" name="PlaceHolder 4"/>
          <p:cNvSpPr>
            <a:spLocks noGrp="1"/>
          </p:cNvSpPr>
          <p:nvPr>
            <p:ph type="body"/>
          </p:nvPr>
        </p:nvSpPr>
        <p:spPr>
          <a:xfrm>
            <a:off x="457200" y="2761200"/>
            <a:ext cx="8228520" cy="1422360"/>
          </a:xfrm>
          <a:prstGeom prst="rect">
            <a:avLst/>
          </a:prstGeom>
        </p:spPr>
        <p:txBody>
          <a:bodyPr wrap="none" lIns="0" tIns="0" rIns="0" bIns="0"/>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96" name="PlaceHolder 2"/>
          <p:cNvSpPr>
            <a:spLocks noGrp="1"/>
          </p:cNvSpPr>
          <p:nvPr>
            <p:ph type="body"/>
          </p:nvPr>
        </p:nvSpPr>
        <p:spPr>
          <a:xfrm>
            <a:off x="457200" y="1203480"/>
            <a:ext cx="8229240" cy="1422360"/>
          </a:xfrm>
          <a:prstGeom prst="rect">
            <a:avLst/>
          </a:prstGeom>
        </p:spPr>
        <p:txBody>
          <a:bodyPr wrap="none" lIns="0" tIns="0" rIns="0" bIns="0"/>
          <a:lstStyle/>
          <a:p>
            <a:endParaRPr/>
          </a:p>
        </p:txBody>
      </p:sp>
      <p:sp>
        <p:nvSpPr>
          <p:cNvPr id="97" name="PlaceHolder 3"/>
          <p:cNvSpPr>
            <a:spLocks noGrp="1"/>
          </p:cNvSpPr>
          <p:nvPr>
            <p:ph type="body"/>
          </p:nvPr>
        </p:nvSpPr>
        <p:spPr>
          <a:xfrm>
            <a:off x="457200" y="2761200"/>
            <a:ext cx="8229240" cy="1422360"/>
          </a:xfrm>
          <a:prstGeom prst="rect">
            <a:avLst/>
          </a:prstGeom>
        </p:spPr>
        <p:txBody>
          <a:bodyPr wrap="none" lIns="0" tIns="0" rIns="0" bIns="0"/>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99"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100"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101" name="PlaceHolder 4"/>
          <p:cNvSpPr>
            <a:spLocks noGrp="1"/>
          </p:cNvSpPr>
          <p:nvPr>
            <p:ph type="body"/>
          </p:nvPr>
        </p:nvSpPr>
        <p:spPr>
          <a:xfrm>
            <a:off x="4673520" y="2761200"/>
            <a:ext cx="4015440" cy="1422360"/>
          </a:xfrm>
          <a:prstGeom prst="rect">
            <a:avLst/>
          </a:prstGeom>
        </p:spPr>
        <p:txBody>
          <a:bodyPr wrap="none" lIns="0" tIns="0" rIns="0" bIns="0"/>
          <a:lstStyle/>
          <a:p>
            <a:endParaRPr/>
          </a:p>
        </p:txBody>
      </p:sp>
      <p:sp>
        <p:nvSpPr>
          <p:cNvPr id="102" name="PlaceHolder 5"/>
          <p:cNvSpPr>
            <a:spLocks noGrp="1"/>
          </p:cNvSpPr>
          <p:nvPr>
            <p:ph type="body"/>
          </p:nvPr>
        </p:nvSpPr>
        <p:spPr>
          <a:xfrm>
            <a:off x="457200" y="2761200"/>
            <a:ext cx="4015440" cy="1422360"/>
          </a:xfrm>
          <a:prstGeom prst="rect">
            <a:avLst/>
          </a:prstGeom>
        </p:spPr>
        <p:txBody>
          <a:bodyPr wrap="none" lIns="0" tIns="0" rIns="0" bIns="0"/>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04"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105"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pic>
        <p:nvPicPr>
          <p:cNvPr id="106" name="Picture 105"/>
          <p:cNvPicPr/>
          <p:nvPr/>
        </p:nvPicPr>
        <p:blipFill>
          <a:blip r:embed="rId2"/>
          <a:stretch>
            <a:fillRect/>
          </a:stretch>
        </p:blipFill>
        <p:spPr>
          <a:xfrm>
            <a:off x="5789520" y="2760840"/>
            <a:ext cx="1783080" cy="1422360"/>
          </a:xfrm>
          <a:prstGeom prst="rect">
            <a:avLst/>
          </a:prstGeom>
        </p:spPr>
      </p:pic>
      <p:pic>
        <p:nvPicPr>
          <p:cNvPr id="107" name="Picture 106"/>
          <p:cNvPicPr/>
          <p:nvPr/>
        </p:nvPicPr>
        <p:blipFill>
          <a:blip r:embed="rId2"/>
          <a:stretch>
            <a:fillRect/>
          </a:stretch>
        </p:blipFill>
        <p:spPr>
          <a:xfrm>
            <a:off x="1573200" y="2760840"/>
            <a:ext cx="1783080" cy="1422360"/>
          </a:xfrm>
          <a:prstGeom prst="rect">
            <a:avLst/>
          </a:prstGeom>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11" name="PlaceHolder 2"/>
          <p:cNvSpPr>
            <a:spLocks noGrp="1"/>
          </p:cNvSpPr>
          <p:nvPr>
            <p:ph type="subTitle"/>
          </p:nvPr>
        </p:nvSpPr>
        <p:spPr>
          <a:xfrm>
            <a:off x="457200" y="1203480"/>
            <a:ext cx="8229240" cy="2983320"/>
          </a:xfrm>
          <a:prstGeom prst="rect">
            <a:avLst/>
          </a:prstGeom>
        </p:spPr>
        <p:txBody>
          <a:bodyPr wrap="none" lIns="0" tIns="0" rIns="0" bIns="0" anchor="ctr"/>
          <a:lstStyle/>
          <a:p>
            <a:pPr algn="ct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13" name="PlaceHolder 2"/>
          <p:cNvSpPr>
            <a:spLocks noGrp="1"/>
          </p:cNvSpPr>
          <p:nvPr>
            <p:ph type="body"/>
          </p:nvPr>
        </p:nvSpPr>
        <p:spPr>
          <a:xfrm>
            <a:off x="457200" y="1203480"/>
            <a:ext cx="8229240" cy="2982960"/>
          </a:xfrm>
          <a:prstGeom prst="rect">
            <a:avLst/>
          </a:prstGeom>
        </p:spPr>
        <p:txBody>
          <a:bodyPr wrap="none"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7" name="PlaceHolder 2"/>
          <p:cNvSpPr>
            <a:spLocks noGrp="1"/>
          </p:cNvSpPr>
          <p:nvPr>
            <p:ph type="body"/>
          </p:nvPr>
        </p:nvSpPr>
        <p:spPr>
          <a:xfrm>
            <a:off x="457200" y="1203480"/>
            <a:ext cx="4015440" cy="2982960"/>
          </a:xfrm>
          <a:prstGeom prst="rect">
            <a:avLst/>
          </a:prstGeom>
        </p:spPr>
        <p:txBody>
          <a:bodyPr wrap="none" lIns="0" tIns="0" rIns="0" bIns="0"/>
          <a:lstStyle/>
          <a:p>
            <a:endParaRPr/>
          </a:p>
        </p:txBody>
      </p:sp>
      <p:sp>
        <p:nvSpPr>
          <p:cNvPr id="8" name="PlaceHolder 3"/>
          <p:cNvSpPr>
            <a:spLocks noGrp="1"/>
          </p:cNvSpPr>
          <p:nvPr>
            <p:ph type="body"/>
          </p:nvPr>
        </p:nvSpPr>
        <p:spPr>
          <a:xfrm>
            <a:off x="4673520" y="1203480"/>
            <a:ext cx="4015440" cy="2982960"/>
          </a:xfrm>
          <a:prstGeom prst="rect">
            <a:avLst/>
          </a:prstGeom>
        </p:spPr>
        <p:txBody>
          <a:bodyPr wrap="none" lIns="0" tIns="0" rIns="0" bIns="0"/>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15" name="PlaceHolder 2"/>
          <p:cNvSpPr>
            <a:spLocks noGrp="1"/>
          </p:cNvSpPr>
          <p:nvPr>
            <p:ph type="body"/>
          </p:nvPr>
        </p:nvSpPr>
        <p:spPr>
          <a:xfrm>
            <a:off x="457200" y="1203480"/>
            <a:ext cx="4015440" cy="2982960"/>
          </a:xfrm>
          <a:prstGeom prst="rect">
            <a:avLst/>
          </a:prstGeom>
        </p:spPr>
        <p:txBody>
          <a:bodyPr wrap="none" lIns="0" tIns="0" rIns="0" bIns="0"/>
          <a:lstStyle/>
          <a:p>
            <a:endParaRPr/>
          </a:p>
        </p:txBody>
      </p:sp>
      <p:sp>
        <p:nvSpPr>
          <p:cNvPr id="116" name="PlaceHolder 3"/>
          <p:cNvSpPr>
            <a:spLocks noGrp="1"/>
          </p:cNvSpPr>
          <p:nvPr>
            <p:ph type="body"/>
          </p:nvPr>
        </p:nvSpPr>
        <p:spPr>
          <a:xfrm>
            <a:off x="4673520" y="1203480"/>
            <a:ext cx="4015440" cy="2982960"/>
          </a:xfrm>
          <a:prstGeom prst="rect">
            <a:avLst/>
          </a:prstGeom>
        </p:spPr>
        <p:txBody>
          <a:bodyPr wrap="none" lIns="0" tIns="0" rIns="0" bIns="0"/>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7"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8" name="PlaceHolder 1"/>
          <p:cNvSpPr>
            <a:spLocks noGrp="1"/>
          </p:cNvSpPr>
          <p:nvPr>
            <p:ph type="subTitle"/>
          </p:nvPr>
        </p:nvSpPr>
        <p:spPr>
          <a:xfrm>
            <a:off x="457200" y="205200"/>
            <a:ext cx="8229240" cy="3981240"/>
          </a:xfrm>
          <a:prstGeom prst="rect">
            <a:avLst/>
          </a:prstGeom>
        </p:spPr>
        <p:txBody>
          <a:bodyPr wrap="none" lIns="0" tIns="0" rIns="0" bIns="0" anchor="ctr"/>
          <a:lstStyle/>
          <a:p>
            <a:pPr algn="ct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20"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121" name="PlaceHolder 3"/>
          <p:cNvSpPr>
            <a:spLocks noGrp="1"/>
          </p:cNvSpPr>
          <p:nvPr>
            <p:ph type="body"/>
          </p:nvPr>
        </p:nvSpPr>
        <p:spPr>
          <a:xfrm>
            <a:off x="457200" y="2761200"/>
            <a:ext cx="4015440" cy="1422360"/>
          </a:xfrm>
          <a:prstGeom prst="rect">
            <a:avLst/>
          </a:prstGeom>
        </p:spPr>
        <p:txBody>
          <a:bodyPr wrap="none" lIns="0" tIns="0" rIns="0" bIns="0"/>
          <a:lstStyle/>
          <a:p>
            <a:endParaRPr/>
          </a:p>
        </p:txBody>
      </p:sp>
      <p:sp>
        <p:nvSpPr>
          <p:cNvPr id="122" name="PlaceHolder 4"/>
          <p:cNvSpPr>
            <a:spLocks noGrp="1"/>
          </p:cNvSpPr>
          <p:nvPr>
            <p:ph type="body"/>
          </p:nvPr>
        </p:nvSpPr>
        <p:spPr>
          <a:xfrm>
            <a:off x="4673520" y="1203480"/>
            <a:ext cx="4015440" cy="2982960"/>
          </a:xfrm>
          <a:prstGeom prst="rect">
            <a:avLst/>
          </a:prstGeom>
        </p:spPr>
        <p:txBody>
          <a:bodyPr wrap="none" lIns="0" tIns="0" rIns="0" bIns="0"/>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24" name="PlaceHolder 2"/>
          <p:cNvSpPr>
            <a:spLocks noGrp="1"/>
          </p:cNvSpPr>
          <p:nvPr>
            <p:ph type="body"/>
          </p:nvPr>
        </p:nvSpPr>
        <p:spPr>
          <a:xfrm>
            <a:off x="457200" y="1203480"/>
            <a:ext cx="4015440" cy="2982960"/>
          </a:xfrm>
          <a:prstGeom prst="rect">
            <a:avLst/>
          </a:prstGeom>
        </p:spPr>
        <p:txBody>
          <a:bodyPr wrap="none" lIns="0" tIns="0" rIns="0" bIns="0"/>
          <a:lstStyle/>
          <a:p>
            <a:endParaRPr/>
          </a:p>
        </p:txBody>
      </p:sp>
      <p:sp>
        <p:nvSpPr>
          <p:cNvPr id="125"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126" name="PlaceHolder 4"/>
          <p:cNvSpPr>
            <a:spLocks noGrp="1"/>
          </p:cNvSpPr>
          <p:nvPr>
            <p:ph type="body"/>
          </p:nvPr>
        </p:nvSpPr>
        <p:spPr>
          <a:xfrm>
            <a:off x="4673520" y="2761200"/>
            <a:ext cx="4015440" cy="1422360"/>
          </a:xfrm>
          <a:prstGeom prst="rect">
            <a:avLst/>
          </a:prstGeom>
        </p:spPr>
        <p:txBody>
          <a:bodyPr wrap="none" lIns="0" tIns="0" rIns="0" bIns="0"/>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28"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129"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130" name="PlaceHolder 4"/>
          <p:cNvSpPr>
            <a:spLocks noGrp="1"/>
          </p:cNvSpPr>
          <p:nvPr>
            <p:ph type="body"/>
          </p:nvPr>
        </p:nvSpPr>
        <p:spPr>
          <a:xfrm>
            <a:off x="457200" y="2761200"/>
            <a:ext cx="8228520" cy="1422360"/>
          </a:xfrm>
          <a:prstGeom prst="rect">
            <a:avLst/>
          </a:prstGeom>
        </p:spPr>
        <p:txBody>
          <a:bodyPr wrap="none" lIns="0" tIns="0" rIns="0" bIns="0"/>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32" name="PlaceHolder 2"/>
          <p:cNvSpPr>
            <a:spLocks noGrp="1"/>
          </p:cNvSpPr>
          <p:nvPr>
            <p:ph type="body"/>
          </p:nvPr>
        </p:nvSpPr>
        <p:spPr>
          <a:xfrm>
            <a:off x="457200" y="1203480"/>
            <a:ext cx="8229240" cy="1422360"/>
          </a:xfrm>
          <a:prstGeom prst="rect">
            <a:avLst/>
          </a:prstGeom>
        </p:spPr>
        <p:txBody>
          <a:bodyPr wrap="none" lIns="0" tIns="0" rIns="0" bIns="0"/>
          <a:lstStyle/>
          <a:p>
            <a:endParaRPr/>
          </a:p>
        </p:txBody>
      </p:sp>
      <p:sp>
        <p:nvSpPr>
          <p:cNvPr id="133" name="PlaceHolder 3"/>
          <p:cNvSpPr>
            <a:spLocks noGrp="1"/>
          </p:cNvSpPr>
          <p:nvPr>
            <p:ph type="body"/>
          </p:nvPr>
        </p:nvSpPr>
        <p:spPr>
          <a:xfrm>
            <a:off x="457200" y="2761200"/>
            <a:ext cx="8229240" cy="1422360"/>
          </a:xfrm>
          <a:prstGeom prst="rect">
            <a:avLst/>
          </a:prstGeom>
        </p:spPr>
        <p:txBody>
          <a:bodyPr wrap="none" lIns="0" tIns="0" rIns="0" bIns="0"/>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35"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136"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137" name="PlaceHolder 4"/>
          <p:cNvSpPr>
            <a:spLocks noGrp="1"/>
          </p:cNvSpPr>
          <p:nvPr>
            <p:ph type="body"/>
          </p:nvPr>
        </p:nvSpPr>
        <p:spPr>
          <a:xfrm>
            <a:off x="4673520" y="2761200"/>
            <a:ext cx="4015440" cy="1422360"/>
          </a:xfrm>
          <a:prstGeom prst="rect">
            <a:avLst/>
          </a:prstGeom>
        </p:spPr>
        <p:txBody>
          <a:bodyPr wrap="none" lIns="0" tIns="0" rIns="0" bIns="0"/>
          <a:lstStyle/>
          <a:p>
            <a:endParaRPr/>
          </a:p>
        </p:txBody>
      </p:sp>
      <p:sp>
        <p:nvSpPr>
          <p:cNvPr id="138" name="PlaceHolder 5"/>
          <p:cNvSpPr>
            <a:spLocks noGrp="1"/>
          </p:cNvSpPr>
          <p:nvPr>
            <p:ph type="body"/>
          </p:nvPr>
        </p:nvSpPr>
        <p:spPr>
          <a:xfrm>
            <a:off x="457200" y="2761200"/>
            <a:ext cx="4015440" cy="1422360"/>
          </a:xfrm>
          <a:prstGeom prst="rect">
            <a:avLst/>
          </a:prstGeom>
        </p:spPr>
        <p:txBody>
          <a:bodyPr wrap="none" lIns="0" tIns="0" rIns="0" bIns="0"/>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40"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141"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pic>
        <p:nvPicPr>
          <p:cNvPr id="142" name="Picture 141"/>
          <p:cNvPicPr/>
          <p:nvPr/>
        </p:nvPicPr>
        <p:blipFill>
          <a:blip r:embed="rId2"/>
          <a:stretch>
            <a:fillRect/>
          </a:stretch>
        </p:blipFill>
        <p:spPr>
          <a:xfrm>
            <a:off x="5789520" y="2760840"/>
            <a:ext cx="1783080" cy="1422360"/>
          </a:xfrm>
          <a:prstGeom prst="rect">
            <a:avLst/>
          </a:prstGeom>
        </p:spPr>
      </p:pic>
      <p:pic>
        <p:nvPicPr>
          <p:cNvPr id="143" name="Picture 142"/>
          <p:cNvPicPr/>
          <p:nvPr/>
        </p:nvPicPr>
        <p:blipFill>
          <a:blip r:embed="rId2"/>
          <a:stretch>
            <a:fillRect/>
          </a:stretch>
        </p:blipFill>
        <p:spPr>
          <a:xfrm>
            <a:off x="1573200" y="2760840"/>
            <a:ext cx="1783080" cy="142236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05200"/>
            <a:ext cx="8229240" cy="3981240"/>
          </a:xfrm>
          <a:prstGeom prst="rect">
            <a:avLst/>
          </a:prstGeom>
        </p:spPr>
        <p:txBody>
          <a:bodyPr wrap="none"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2"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13" name="PlaceHolder 3"/>
          <p:cNvSpPr>
            <a:spLocks noGrp="1"/>
          </p:cNvSpPr>
          <p:nvPr>
            <p:ph type="body"/>
          </p:nvPr>
        </p:nvSpPr>
        <p:spPr>
          <a:xfrm>
            <a:off x="457200" y="2761200"/>
            <a:ext cx="4015440" cy="1422360"/>
          </a:xfrm>
          <a:prstGeom prst="rect">
            <a:avLst/>
          </a:prstGeom>
        </p:spPr>
        <p:txBody>
          <a:bodyPr wrap="none" lIns="0" tIns="0" rIns="0" bIns="0"/>
          <a:lstStyle/>
          <a:p>
            <a:endParaRPr/>
          </a:p>
        </p:txBody>
      </p:sp>
      <p:sp>
        <p:nvSpPr>
          <p:cNvPr id="14" name="PlaceHolder 4"/>
          <p:cNvSpPr>
            <a:spLocks noGrp="1"/>
          </p:cNvSpPr>
          <p:nvPr>
            <p:ph type="body"/>
          </p:nvPr>
        </p:nvSpPr>
        <p:spPr>
          <a:xfrm>
            <a:off x="4673520" y="1203480"/>
            <a:ext cx="4015440" cy="2982960"/>
          </a:xfrm>
          <a:prstGeom prst="rect">
            <a:avLst/>
          </a:prstGeom>
        </p:spPr>
        <p:txBody>
          <a:bodyPr wrap="none"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16" name="PlaceHolder 2"/>
          <p:cNvSpPr>
            <a:spLocks noGrp="1"/>
          </p:cNvSpPr>
          <p:nvPr>
            <p:ph type="body"/>
          </p:nvPr>
        </p:nvSpPr>
        <p:spPr>
          <a:xfrm>
            <a:off x="457200" y="1203480"/>
            <a:ext cx="4015440" cy="2982960"/>
          </a:xfrm>
          <a:prstGeom prst="rect">
            <a:avLst/>
          </a:prstGeom>
        </p:spPr>
        <p:txBody>
          <a:bodyPr wrap="none" lIns="0" tIns="0" rIns="0" bIns="0"/>
          <a:lstStyle/>
          <a:p>
            <a:endParaRPr/>
          </a:p>
        </p:txBody>
      </p:sp>
      <p:sp>
        <p:nvSpPr>
          <p:cNvPr id="17"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18" name="PlaceHolder 4"/>
          <p:cNvSpPr>
            <a:spLocks noGrp="1"/>
          </p:cNvSpPr>
          <p:nvPr>
            <p:ph type="body"/>
          </p:nvPr>
        </p:nvSpPr>
        <p:spPr>
          <a:xfrm>
            <a:off x="4673520" y="2761200"/>
            <a:ext cx="4015440" cy="1422360"/>
          </a:xfrm>
          <a:prstGeom prst="rect">
            <a:avLst/>
          </a:prstGeom>
        </p:spPr>
        <p:txBody>
          <a:bodyPr wrap="none"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05200"/>
            <a:ext cx="8229240" cy="858960"/>
          </a:xfrm>
          <a:prstGeom prst="rect">
            <a:avLst/>
          </a:prstGeom>
        </p:spPr>
        <p:txBody>
          <a:bodyPr wrap="none" lIns="0" tIns="0" rIns="0" bIns="0" anchor="ctr"/>
          <a:lstStyle/>
          <a:p>
            <a:pPr algn="ctr"/>
            <a:endParaRPr/>
          </a:p>
        </p:txBody>
      </p:sp>
      <p:sp>
        <p:nvSpPr>
          <p:cNvPr id="20" name="PlaceHolder 2"/>
          <p:cNvSpPr>
            <a:spLocks noGrp="1"/>
          </p:cNvSpPr>
          <p:nvPr>
            <p:ph type="body"/>
          </p:nvPr>
        </p:nvSpPr>
        <p:spPr>
          <a:xfrm>
            <a:off x="457200" y="1203480"/>
            <a:ext cx="4015440" cy="1422360"/>
          </a:xfrm>
          <a:prstGeom prst="rect">
            <a:avLst/>
          </a:prstGeom>
        </p:spPr>
        <p:txBody>
          <a:bodyPr wrap="none" lIns="0" tIns="0" rIns="0" bIns="0"/>
          <a:lstStyle/>
          <a:p>
            <a:endParaRPr/>
          </a:p>
        </p:txBody>
      </p:sp>
      <p:sp>
        <p:nvSpPr>
          <p:cNvPr id="21" name="PlaceHolder 3"/>
          <p:cNvSpPr>
            <a:spLocks noGrp="1"/>
          </p:cNvSpPr>
          <p:nvPr>
            <p:ph type="body"/>
          </p:nvPr>
        </p:nvSpPr>
        <p:spPr>
          <a:xfrm>
            <a:off x="4673520" y="1203480"/>
            <a:ext cx="4015440" cy="1422360"/>
          </a:xfrm>
          <a:prstGeom prst="rect">
            <a:avLst/>
          </a:prstGeom>
        </p:spPr>
        <p:txBody>
          <a:bodyPr wrap="none" lIns="0" tIns="0" rIns="0" bIns="0"/>
          <a:lstStyle/>
          <a:p>
            <a:endParaRPr/>
          </a:p>
        </p:txBody>
      </p:sp>
      <p:sp>
        <p:nvSpPr>
          <p:cNvPr id="22" name="PlaceHolder 4"/>
          <p:cNvSpPr>
            <a:spLocks noGrp="1"/>
          </p:cNvSpPr>
          <p:nvPr>
            <p:ph type="body"/>
          </p:nvPr>
        </p:nvSpPr>
        <p:spPr>
          <a:xfrm>
            <a:off x="457200" y="2761200"/>
            <a:ext cx="8228520" cy="1422360"/>
          </a:xfrm>
          <a:prstGeom prst="rect">
            <a:avLst/>
          </a:prstGeom>
        </p:spPr>
        <p:txBody>
          <a:bodyPr wrap="none"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theme" Target="../theme/theme3.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7.xml"/><Relationship Id="rId12" Type="http://schemas.openxmlformats.org/officeDocument/2006/relationships/slideLayout" Target="../slideLayouts/slideLayout48.xml"/><Relationship Id="rId13" Type="http://schemas.openxmlformats.org/officeDocument/2006/relationships/theme" Target="../theme/theme4.xml"/><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 Id="rId9" Type="http://schemas.openxmlformats.org/officeDocument/2006/relationships/slideLayout" Target="../slideLayouts/slideLayout45.xml"/><Relationship Id="rId10"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8880" cy="858600"/>
          </a:xfrm>
          <a:prstGeom prst="rect">
            <a:avLst/>
          </a:prstGeom>
        </p:spPr>
        <p:txBody>
          <a:bodyPr wrap="none" lIns="0" tIns="0" rIns="0" bIns="0" anchor="ctr"/>
          <a:lstStyle/>
          <a:p>
            <a:r>
              <a:rPr lang="en-AU"/>
              <a:t>Click to edit the title text format</a:t>
            </a:r>
            <a:endParaRPr/>
          </a:p>
        </p:txBody>
      </p:sp>
      <p:sp>
        <p:nvSpPr>
          <p:cNvPr id="3" name="PlaceHolder 2"/>
          <p:cNvSpPr>
            <a:spLocks noGrp="1"/>
          </p:cNvSpPr>
          <p:nvPr>
            <p:ph type="body"/>
          </p:nvPr>
        </p:nvSpPr>
        <p:spPr>
          <a:xfrm>
            <a:off x="457200" y="1203480"/>
            <a:ext cx="8228880" cy="2982600"/>
          </a:xfrm>
          <a:prstGeom prst="rect">
            <a:avLst/>
          </a:prstGeom>
        </p:spPr>
        <p:txBody>
          <a:bodyPr wrap="none" lIns="0" tIns="0" rIns="0" bIns="0"/>
          <a:lstStyle/>
          <a:p>
            <a:pPr>
              <a:buSzPct val="25000"/>
              <a:buFont typeface="StarSymbol"/>
              <a:buChar char=""/>
            </a:pPr>
            <a:r>
              <a:rPr lang="en-AU"/>
              <a:t>Click to edit the outline text format</a:t>
            </a:r>
            <a:endParaRPr/>
          </a:p>
          <a:p>
            <a:pPr lvl="1">
              <a:buSzPct val="25000"/>
              <a:buFont typeface="StarSymbol"/>
              <a:buChar char=""/>
            </a:pPr>
            <a:r>
              <a:rPr lang="en-AU"/>
              <a:t>Second Outline Level</a:t>
            </a:r>
            <a:endParaRPr/>
          </a:p>
          <a:p>
            <a:pPr lvl="2">
              <a:buSzPct val="25000"/>
              <a:buFont typeface="StarSymbol"/>
              <a:buChar char=""/>
            </a:pPr>
            <a:r>
              <a:rPr lang="en-AU"/>
              <a:t>Third Outline Level</a:t>
            </a:r>
            <a:endParaRPr/>
          </a:p>
          <a:p>
            <a:pPr lvl="3">
              <a:buSzPct val="25000"/>
              <a:buFont typeface="StarSymbol"/>
              <a:buChar char=""/>
            </a:pPr>
            <a:r>
              <a:rPr lang="en-AU"/>
              <a:t>Fourth Outline Level</a:t>
            </a:r>
            <a:endParaRPr/>
          </a:p>
          <a:p>
            <a:pPr lvl="4">
              <a:buSzPct val="25000"/>
              <a:buFont typeface="StarSymbol"/>
              <a:buChar char=""/>
            </a:pPr>
            <a:r>
              <a:rPr lang="en-AU"/>
              <a:t>Fifth Outline Level</a:t>
            </a:r>
            <a:endParaRPr/>
          </a:p>
          <a:p>
            <a:pPr lvl="5">
              <a:buSzPct val="25000"/>
              <a:buFont typeface="StarSymbol"/>
              <a:buChar char=""/>
            </a:pPr>
            <a:r>
              <a:rPr lang="en-AU"/>
              <a:t>Sixth Outline Level</a:t>
            </a:r>
            <a:endParaRPr/>
          </a:p>
          <a:p>
            <a:pPr lvl="6">
              <a:buSzPct val="25000"/>
              <a:buFont typeface="StarSymbol"/>
              <a:buChar char=""/>
            </a:pPr>
            <a:r>
              <a:rPr lang="en-AU"/>
              <a:t>Seventh Outline Level</a:t>
            </a:r>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457200" y="205200"/>
            <a:ext cx="8229240" cy="858600"/>
          </a:xfrm>
          <a:prstGeom prst="rect">
            <a:avLst/>
          </a:prstGeom>
        </p:spPr>
        <p:txBody>
          <a:bodyPr wrap="none" lIns="0" tIns="0" rIns="0" bIns="0" anchor="ctr"/>
          <a:lstStyle/>
          <a:p>
            <a:pPr algn="ctr"/>
            <a:r>
              <a:rPr lang="en-AU"/>
              <a:t>Click to edit the title text format</a:t>
            </a:r>
            <a:endParaRPr/>
          </a:p>
        </p:txBody>
      </p:sp>
      <p:sp>
        <p:nvSpPr>
          <p:cNvPr id="37" name="PlaceHolder 2"/>
          <p:cNvSpPr>
            <a:spLocks noGrp="1"/>
          </p:cNvSpPr>
          <p:nvPr>
            <p:ph type="body"/>
          </p:nvPr>
        </p:nvSpPr>
        <p:spPr>
          <a:xfrm>
            <a:off x="457200" y="1203480"/>
            <a:ext cx="8229240" cy="2982960"/>
          </a:xfrm>
          <a:prstGeom prst="rect">
            <a:avLst/>
          </a:prstGeom>
        </p:spPr>
        <p:txBody>
          <a:bodyPr wrap="none" lIns="0" tIns="0" rIns="0" bIns="0"/>
          <a:lstStyle/>
          <a:p>
            <a:pPr>
              <a:buSzPct val="25000"/>
              <a:buFont typeface="StarSymbol"/>
              <a:buChar char=""/>
            </a:pPr>
            <a:r>
              <a:rPr lang="en-AU"/>
              <a:t>Click to edit the outline text format</a:t>
            </a:r>
            <a:endParaRPr/>
          </a:p>
          <a:p>
            <a:pPr lvl="1">
              <a:buSzPct val="25000"/>
              <a:buFont typeface="StarSymbol"/>
              <a:buChar char=""/>
            </a:pPr>
            <a:r>
              <a:rPr lang="en-AU"/>
              <a:t>Second Outline Level</a:t>
            </a:r>
            <a:endParaRPr/>
          </a:p>
          <a:p>
            <a:pPr lvl="2">
              <a:buSzPct val="25000"/>
              <a:buFont typeface="StarSymbol"/>
              <a:buChar char=""/>
            </a:pPr>
            <a:r>
              <a:rPr lang="en-AU"/>
              <a:t>Third Outline Level</a:t>
            </a:r>
            <a:endParaRPr/>
          </a:p>
          <a:p>
            <a:pPr lvl="3">
              <a:buSzPct val="25000"/>
              <a:buFont typeface="StarSymbol"/>
              <a:buChar char=""/>
            </a:pPr>
            <a:r>
              <a:rPr lang="en-AU"/>
              <a:t>Fourth Outline Level</a:t>
            </a:r>
            <a:endParaRPr/>
          </a:p>
          <a:p>
            <a:pPr lvl="4">
              <a:buSzPct val="25000"/>
              <a:buFont typeface="StarSymbol"/>
              <a:buChar char=""/>
            </a:pPr>
            <a:r>
              <a:rPr lang="en-AU"/>
              <a:t>Fifth Outline Level</a:t>
            </a:r>
            <a:endParaRPr/>
          </a:p>
          <a:p>
            <a:pPr lvl="5">
              <a:buSzPct val="25000"/>
              <a:buFont typeface="StarSymbol"/>
              <a:buChar char=""/>
            </a:pPr>
            <a:r>
              <a:rPr lang="en-AU"/>
              <a:t>Sixth Outline Level</a:t>
            </a:r>
            <a:endParaRPr/>
          </a:p>
          <a:p>
            <a:pPr lvl="6">
              <a:buSzPct val="25000"/>
              <a:buFont typeface="StarSymbol"/>
              <a:buChar char=""/>
            </a:pPr>
            <a:r>
              <a:rPr lang="en-AU"/>
              <a:t>Seventh Outline Level</a:t>
            </a:r>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2" name="PlaceHolder 1"/>
          <p:cNvSpPr>
            <a:spLocks noGrp="1"/>
          </p:cNvSpPr>
          <p:nvPr>
            <p:ph type="title"/>
          </p:nvPr>
        </p:nvSpPr>
        <p:spPr>
          <a:xfrm>
            <a:off x="457200" y="205200"/>
            <a:ext cx="8228880" cy="858600"/>
          </a:xfrm>
          <a:prstGeom prst="rect">
            <a:avLst/>
          </a:prstGeom>
        </p:spPr>
        <p:txBody>
          <a:bodyPr wrap="none" lIns="0" tIns="0" rIns="0" bIns="0" anchor="ctr"/>
          <a:lstStyle/>
          <a:p>
            <a:r>
              <a:rPr lang="en-AU"/>
              <a:t>Click to edit the title text format</a:t>
            </a:r>
            <a:endParaRPr/>
          </a:p>
        </p:txBody>
      </p:sp>
      <p:sp>
        <p:nvSpPr>
          <p:cNvPr id="73" name="PlaceHolder 2"/>
          <p:cNvSpPr>
            <a:spLocks noGrp="1"/>
          </p:cNvSpPr>
          <p:nvPr>
            <p:ph type="body"/>
          </p:nvPr>
        </p:nvSpPr>
        <p:spPr>
          <a:xfrm>
            <a:off x="457200" y="1203480"/>
            <a:ext cx="8228880" cy="2982600"/>
          </a:xfrm>
          <a:prstGeom prst="rect">
            <a:avLst/>
          </a:prstGeom>
        </p:spPr>
        <p:txBody>
          <a:bodyPr wrap="none" lIns="0" tIns="0" rIns="0" bIns="0"/>
          <a:lstStyle/>
          <a:p>
            <a:pPr>
              <a:buSzPct val="25000"/>
              <a:buFont typeface="StarSymbol"/>
              <a:buChar char=""/>
            </a:pPr>
            <a:r>
              <a:rPr lang="en-AU"/>
              <a:t>Click to edit the outline text format</a:t>
            </a:r>
            <a:endParaRPr/>
          </a:p>
          <a:p>
            <a:pPr lvl="1">
              <a:buSzPct val="25000"/>
              <a:buFont typeface="StarSymbol"/>
              <a:buChar char=""/>
            </a:pPr>
            <a:r>
              <a:rPr lang="en-AU"/>
              <a:t>Second Outline Level</a:t>
            </a:r>
            <a:endParaRPr/>
          </a:p>
          <a:p>
            <a:pPr lvl="2">
              <a:buSzPct val="25000"/>
              <a:buFont typeface="StarSymbol"/>
              <a:buChar char=""/>
            </a:pPr>
            <a:r>
              <a:rPr lang="en-AU"/>
              <a:t>Third Outline Level</a:t>
            </a:r>
            <a:endParaRPr/>
          </a:p>
          <a:p>
            <a:pPr lvl="3">
              <a:buSzPct val="25000"/>
              <a:buFont typeface="StarSymbol"/>
              <a:buChar char=""/>
            </a:pPr>
            <a:r>
              <a:rPr lang="en-AU"/>
              <a:t>Fourth Outline Level</a:t>
            </a:r>
            <a:endParaRPr/>
          </a:p>
          <a:p>
            <a:pPr lvl="4">
              <a:buSzPct val="25000"/>
              <a:buFont typeface="StarSymbol"/>
              <a:buChar char=""/>
            </a:pPr>
            <a:r>
              <a:rPr lang="en-AU"/>
              <a:t>Fifth Outline Level</a:t>
            </a:r>
            <a:endParaRPr/>
          </a:p>
          <a:p>
            <a:pPr lvl="5">
              <a:buSzPct val="25000"/>
              <a:buFont typeface="StarSymbol"/>
              <a:buChar char=""/>
            </a:pPr>
            <a:r>
              <a:rPr lang="en-AU"/>
              <a:t>Sixth Outline Level</a:t>
            </a:r>
            <a:endParaRPr/>
          </a:p>
          <a:p>
            <a:pPr lvl="6">
              <a:buSzPct val="25000"/>
              <a:buFont typeface="StarSymbol"/>
              <a:buChar char=""/>
            </a:pPr>
            <a:r>
              <a:rPr lang="en-AU"/>
              <a:t>Seventh Outline Level</a:t>
            </a:r>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8" name="PlaceHolder 1"/>
          <p:cNvSpPr>
            <a:spLocks noGrp="1"/>
          </p:cNvSpPr>
          <p:nvPr>
            <p:ph type="title"/>
          </p:nvPr>
        </p:nvSpPr>
        <p:spPr>
          <a:xfrm>
            <a:off x="457200" y="205200"/>
            <a:ext cx="8228880" cy="858600"/>
          </a:xfrm>
          <a:prstGeom prst="rect">
            <a:avLst/>
          </a:prstGeom>
        </p:spPr>
        <p:txBody>
          <a:bodyPr wrap="none" lIns="0" tIns="0" rIns="0" bIns="0" anchor="ctr"/>
          <a:lstStyle/>
          <a:p>
            <a:r>
              <a:rPr lang="en-AU"/>
              <a:t>Click to edit the title text format</a:t>
            </a:r>
            <a:endParaRPr/>
          </a:p>
        </p:txBody>
      </p:sp>
      <p:sp>
        <p:nvSpPr>
          <p:cNvPr id="109" name="PlaceHolder 2"/>
          <p:cNvSpPr>
            <a:spLocks noGrp="1"/>
          </p:cNvSpPr>
          <p:nvPr>
            <p:ph type="body"/>
          </p:nvPr>
        </p:nvSpPr>
        <p:spPr>
          <a:xfrm>
            <a:off x="457200" y="1203480"/>
            <a:ext cx="8229240" cy="2982960"/>
          </a:xfrm>
          <a:prstGeom prst="rect">
            <a:avLst/>
          </a:prstGeom>
        </p:spPr>
        <p:txBody>
          <a:bodyPr wrap="none" lIns="0" tIns="0" rIns="0" bIns="0"/>
          <a:lstStyle/>
          <a:p>
            <a:pPr>
              <a:buSzPct val="25000"/>
              <a:buFont typeface="StarSymbol"/>
              <a:buChar char=""/>
            </a:pPr>
            <a:r>
              <a:rPr lang="en-AU"/>
              <a:t>Click to edit the outline text format</a:t>
            </a:r>
            <a:endParaRPr/>
          </a:p>
          <a:p>
            <a:pPr lvl="1">
              <a:buSzPct val="25000"/>
              <a:buFont typeface="StarSymbol"/>
              <a:buChar char=""/>
            </a:pPr>
            <a:r>
              <a:rPr lang="en-AU"/>
              <a:t>Second Outline Level</a:t>
            </a:r>
            <a:endParaRPr/>
          </a:p>
          <a:p>
            <a:pPr lvl="2">
              <a:buSzPct val="25000"/>
              <a:buFont typeface="StarSymbol"/>
              <a:buChar char=""/>
            </a:pPr>
            <a:r>
              <a:rPr lang="en-AU"/>
              <a:t>Third Outline Level</a:t>
            </a:r>
            <a:endParaRPr/>
          </a:p>
          <a:p>
            <a:pPr lvl="3">
              <a:buSzPct val="25000"/>
              <a:buFont typeface="StarSymbol"/>
              <a:buChar char=""/>
            </a:pPr>
            <a:r>
              <a:rPr lang="en-AU"/>
              <a:t>Fourth Outline Level</a:t>
            </a:r>
            <a:endParaRPr/>
          </a:p>
          <a:p>
            <a:pPr lvl="4">
              <a:buSzPct val="25000"/>
              <a:buFont typeface="StarSymbol"/>
              <a:buChar char=""/>
            </a:pPr>
            <a:r>
              <a:rPr lang="en-AU"/>
              <a:t>Fifth Outline Level</a:t>
            </a:r>
            <a:endParaRPr/>
          </a:p>
          <a:p>
            <a:pPr lvl="5">
              <a:buSzPct val="25000"/>
              <a:buFont typeface="StarSymbol"/>
              <a:buChar char=""/>
            </a:pPr>
            <a:r>
              <a:rPr lang="en-AU"/>
              <a:t>Sixth Outline Level</a:t>
            </a:r>
            <a:endParaRPr/>
          </a:p>
          <a:p>
            <a:pPr lvl="6">
              <a:buSzPct val="25000"/>
              <a:buFont typeface="StarSymbol"/>
              <a:buChar char=""/>
            </a:pPr>
            <a:r>
              <a:rPr lang="en-AU"/>
              <a:t>Seventh Outline Level</a:t>
            </a:r>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0.png"/><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2.jpeg"/></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15.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15.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15.jpeg"/></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 Id="rId3"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image" Target="../media/image11.png"/></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image" Target="../media/image11.png"/></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7.xml"/><Relationship Id="rId3" Type="http://schemas.openxmlformats.org/officeDocument/2006/relationships/image" Target="../media/image11.png"/></Relationships>
</file>

<file path=ppt/slides/_rels/slide38.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0.xml"/><Relationship Id="rId3" Type="http://schemas.openxmlformats.org/officeDocument/2006/relationships/image" Target="../media/image1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1.xml"/><Relationship Id="rId3" Type="http://schemas.openxmlformats.org/officeDocument/2006/relationships/image" Target="../media/image1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 Id="rId3" Type="http://schemas.openxmlformats.org/officeDocument/2006/relationships/image" Target="../media/image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3.xml"/><Relationship Id="rId3" Type="http://schemas.openxmlformats.org/officeDocument/2006/relationships/image" Target="../media/image11.png"/></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5.xml"/><Relationship Id="rId3" Type="http://schemas.openxmlformats.org/officeDocument/2006/relationships/image" Target="../media/image11.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7.xml"/><Relationship Id="rId3" Type="http://schemas.openxmlformats.org/officeDocument/2006/relationships/image" Target="../media/image11.png"/></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6.png"/><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6.png"/><Relationship Id="rId1" Type="http://schemas.openxmlformats.org/officeDocument/2006/relationships/slideLayout" Target="../slideLayouts/slideLayout1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0.xml"/><Relationship Id="rId3" Type="http://schemas.openxmlformats.org/officeDocument/2006/relationships/image" Target="../media/image11.png"/></Relationships>
</file>

<file path=ppt/slides/_rels/slide51.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2.xml"/><Relationship Id="rId3" Type="http://schemas.openxmlformats.org/officeDocument/2006/relationships/image" Target="../media/image1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 Id="rId3" Type="http://schemas.openxmlformats.org/officeDocument/2006/relationships/image" Target="../media/image18.png"/></Relationships>
</file>

<file path=ppt/slides/_rels/slide54.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9.png"/><Relationship Id="rId1" Type="http://schemas.openxmlformats.org/officeDocument/2006/relationships/slideLayout" Target="../slideLayouts/slideLayout1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 Id="rId3" Type="http://schemas.openxmlformats.org/officeDocument/2006/relationships/image" Target="../media/image20.png"/></Relationships>
</file>

<file path=ppt/slides/_rels/slide56.xml.rels><?xml version="1.0" encoding="UTF-8" standalone="yes"?>
<Relationships xmlns="http://schemas.openxmlformats.org/package/2006/relationships"><Relationship Id="rId3" Type="http://schemas.openxmlformats.org/officeDocument/2006/relationships/image" Target="../media/image21.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23.png"/><Relationship Id="rId1" Type="http://schemas.openxmlformats.org/officeDocument/2006/relationships/slideLayout" Target="../slideLayouts/slideLayout1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hyperlink" Target="https://jenkins.io/doc/book/pipeline/shared-libraries/" TargetMode="External"/><Relationship Id="rId6" Type="http://schemas.openxmlformats.org/officeDocument/2006/relationships/hyperlink" Target="https://wiki.jenkins.io/display/JENKINS/Pipeline+Shared+Groovy+Libraries+Plugin" TargetMode="External"/><Relationship Id="rId7" Type="http://schemas.openxmlformats.org/officeDocument/2006/relationships/hyperlink" Target="https://github.com/jenkinsci/workflow-cps-global-lib-plugin" TargetMode="External"/><Relationship Id="rId8" Type="http://schemas.openxmlformats.org/officeDocument/2006/relationships/hyperlink" Target="https://jenkins.io/doc/book/pipeline/" TargetMode="External"/><Relationship Id="rId1" Type="http://schemas.openxmlformats.org/officeDocument/2006/relationships/slideLayout" Target="../slideLayouts/slideLayout1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149" name="Picture 1"/>
          <p:cNvPicPr/>
          <p:nvPr/>
        </p:nvPicPr>
        <p:blipFill>
          <a:blip r:embed="rId4"/>
          <a:stretch>
            <a:fillRect/>
          </a:stretch>
        </p:blipFill>
        <p:spPr>
          <a:xfrm>
            <a:off x="-2020102" y="1019368"/>
            <a:ext cx="5212782" cy="4575126"/>
          </a:xfrm>
          <a:prstGeom prst="rect">
            <a:avLst/>
          </a:prstGeom>
        </p:spPr>
      </p:pic>
      <p:sp>
        <p:nvSpPr>
          <p:cNvPr id="150" name="CustomShape 1"/>
          <p:cNvSpPr/>
          <p:nvPr/>
        </p:nvSpPr>
        <p:spPr>
          <a:xfrm>
            <a:off x="592250" y="758879"/>
            <a:ext cx="7771320" cy="110160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Introduction to</a:t>
            </a:r>
          </a:p>
          <a:p>
            <a:pPr algn="ctr">
              <a:lnSpc>
                <a:spcPct val="100000"/>
              </a:lnSpc>
            </a:pPr>
            <a:r>
              <a:rPr lang="en-AU" sz="4400" dirty="0" smtClean="0">
                <a:solidFill>
                  <a:srgbClr val="FFFFFF"/>
                </a:solidFill>
                <a:latin typeface="Calibri"/>
                <a:ea typeface="DejaVu Sans"/>
              </a:rPr>
              <a:t>Shared </a:t>
            </a:r>
            <a:r>
              <a:rPr lang="en-AU" sz="4400" dirty="0">
                <a:solidFill>
                  <a:srgbClr val="FFFFFF"/>
                </a:solidFill>
                <a:latin typeface="Calibri"/>
                <a:ea typeface="DejaVu Sans"/>
              </a:rPr>
              <a:t>Libraries</a:t>
            </a:r>
            <a:endParaRPr dirty="0"/>
          </a:p>
        </p:txBody>
      </p:sp>
      <p:sp>
        <p:nvSpPr>
          <p:cNvPr id="151" name="CustomShape 2"/>
          <p:cNvSpPr/>
          <p:nvPr/>
        </p:nvSpPr>
        <p:spPr>
          <a:xfrm>
            <a:off x="1371600" y="2914560"/>
            <a:ext cx="6399720" cy="1313280"/>
          </a:xfrm>
          <a:prstGeom prst="rect">
            <a:avLst/>
          </a:prstGeom>
          <a:noFill/>
        </p:spPr>
      </p:sp>
      <p:sp>
        <p:nvSpPr>
          <p:cNvPr id="152" name="CustomShape 3"/>
          <p:cNvSpPr/>
          <p:nvPr/>
        </p:nvSpPr>
        <p:spPr>
          <a:xfrm>
            <a:off x="3420123" y="2249801"/>
            <a:ext cx="2096280" cy="364320"/>
          </a:xfrm>
          <a:prstGeom prst="rect">
            <a:avLst/>
          </a:prstGeom>
          <a:noFill/>
        </p:spPr>
        <p:txBody>
          <a:bodyPr wrap="none" lIns="90000" tIns="45000" rIns="90000" bIns="45000"/>
          <a:lstStyle/>
          <a:p>
            <a:pPr>
              <a:lnSpc>
                <a:spcPct val="100000"/>
              </a:lnSpc>
            </a:pPr>
            <a:r>
              <a:rPr lang="en-AU" sz="2400" dirty="0" smtClean="0">
                <a:solidFill>
                  <a:srgbClr val="FFFFFF"/>
                </a:solidFill>
                <a:latin typeface="Arial"/>
                <a:ea typeface="DejaVu Sans"/>
              </a:rPr>
              <a:t>Federico </a:t>
            </a:r>
            <a:r>
              <a:rPr lang="en-AU" sz="2400" dirty="0" err="1" smtClean="0">
                <a:solidFill>
                  <a:srgbClr val="FFFFFF"/>
                </a:solidFill>
                <a:latin typeface="Arial"/>
                <a:ea typeface="DejaVu Sans"/>
              </a:rPr>
              <a:t>Naum</a:t>
            </a:r>
            <a:endParaRPr sz="2400" dirty="0"/>
          </a:p>
        </p:txBody>
      </p:sp>
      <p:sp>
        <p:nvSpPr>
          <p:cNvPr id="6" name="CustomShape 3"/>
          <p:cNvSpPr/>
          <p:nvPr/>
        </p:nvSpPr>
        <p:spPr>
          <a:xfrm>
            <a:off x="2525054" y="3306931"/>
            <a:ext cx="4093349" cy="364320"/>
          </a:xfrm>
          <a:prstGeom prst="rect">
            <a:avLst/>
          </a:prstGeom>
          <a:noFill/>
        </p:spPr>
        <p:txBody>
          <a:bodyPr wrap="none" lIns="90000" tIns="45000" rIns="90000" bIns="45000"/>
          <a:lstStyle/>
          <a:p>
            <a:pPr>
              <a:lnSpc>
                <a:spcPct val="100000"/>
              </a:lnSpc>
            </a:pPr>
            <a:r>
              <a:rPr lang="en-AU" dirty="0" smtClean="0">
                <a:solidFill>
                  <a:srgbClr val="FFFFFF"/>
                </a:solidFill>
                <a:latin typeface="Arial"/>
                <a:ea typeface="DejaVu Sans"/>
              </a:rPr>
              <a:t>Sydney Jenkins </a:t>
            </a:r>
            <a:r>
              <a:rPr lang="en-AU" dirty="0" err="1" smtClean="0">
                <a:solidFill>
                  <a:srgbClr val="FFFFFF"/>
                </a:solidFill>
                <a:latin typeface="Arial"/>
                <a:ea typeface="DejaVu Sans"/>
              </a:rPr>
              <a:t>Meetup</a:t>
            </a:r>
            <a:r>
              <a:rPr lang="en-AU" dirty="0" smtClean="0">
                <a:solidFill>
                  <a:srgbClr val="FFFFFF"/>
                </a:solidFill>
                <a:latin typeface="Arial"/>
                <a:ea typeface="DejaVu Sans"/>
              </a:rPr>
              <a:t>  19</a:t>
            </a:r>
            <a:r>
              <a:rPr lang="en-AU" baseline="30000" dirty="0" smtClean="0">
                <a:solidFill>
                  <a:srgbClr val="FFFFFF"/>
                </a:solidFill>
                <a:latin typeface="Arial"/>
                <a:ea typeface="DejaVu Sans"/>
              </a:rPr>
              <a:t>th</a:t>
            </a:r>
            <a:r>
              <a:rPr lang="en-AU" dirty="0" smtClean="0">
                <a:solidFill>
                  <a:srgbClr val="FFFFFF"/>
                </a:solidFill>
                <a:latin typeface="Arial"/>
                <a:ea typeface="DejaVu Sans"/>
              </a:rPr>
              <a:t> July, 2017 </a:t>
            </a:r>
            <a:endParaRPr dirty="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5"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Why Shared Libraries	</a:t>
            </a:r>
            <a:endParaRPr/>
          </a:p>
        </p:txBody>
      </p:sp>
      <p:sp>
        <p:nvSpPr>
          <p:cNvPr id="156" name="CustomShape 2"/>
          <p:cNvSpPr/>
          <p:nvPr/>
        </p:nvSpPr>
        <p:spPr>
          <a:xfrm>
            <a:off x="457200" y="1200240"/>
            <a:ext cx="8228520" cy="3393360"/>
          </a:xfrm>
          <a:prstGeom prst="rect">
            <a:avLst/>
          </a:prstGeom>
          <a:noFill/>
        </p:spPr>
        <p:txBody>
          <a:bodyPr lIns="90000" tIns="45000" rIns="90000" bIns="45000"/>
          <a:lstStyle/>
          <a:p>
            <a:pPr marL="342900" indent="-342900">
              <a:lnSpc>
                <a:spcPct val="100000"/>
              </a:lnSpc>
              <a:buBlip>
                <a:blip r:embed="rId4"/>
              </a:buBlip>
            </a:pPr>
            <a:r>
              <a:rPr lang="en-AU" sz="2400" dirty="0" smtClean="0">
                <a:solidFill>
                  <a:srgbClr val="FFFFFF"/>
                </a:solidFill>
                <a:latin typeface="Calibri"/>
                <a:ea typeface="DejaVu Sans"/>
              </a:rPr>
              <a:t>Abstract Complexity</a:t>
            </a:r>
            <a:endParaRPr sz="2400" dirty="0"/>
          </a:p>
          <a:p>
            <a:pPr>
              <a:lnSpc>
                <a:spcPct val="100000"/>
              </a:lnSpc>
            </a:pPr>
            <a:endParaRPr sz="2400" dirty="0"/>
          </a:p>
        </p:txBody>
      </p:sp>
      <p:sp>
        <p:nvSpPr>
          <p:cNvPr id="2" name="Rounded Rectangle 1"/>
          <p:cNvSpPr/>
          <p:nvPr/>
        </p:nvSpPr>
        <p:spPr>
          <a:xfrm>
            <a:off x="802233" y="2540231"/>
            <a:ext cx="1083180" cy="6537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Build</a:t>
            </a:r>
            <a:endParaRPr lang="en-US" dirty="0"/>
          </a:p>
        </p:txBody>
      </p:sp>
      <p:sp>
        <p:nvSpPr>
          <p:cNvPr id="5" name="Rounded Rectangle 4"/>
          <p:cNvSpPr/>
          <p:nvPr/>
        </p:nvSpPr>
        <p:spPr>
          <a:xfrm>
            <a:off x="2374787" y="2540231"/>
            <a:ext cx="1083180" cy="6537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UT</a:t>
            </a:r>
            <a:endParaRPr lang="en-US" dirty="0"/>
          </a:p>
        </p:txBody>
      </p:sp>
      <p:sp>
        <p:nvSpPr>
          <p:cNvPr id="6" name="Rounded Rectangle 5"/>
          <p:cNvSpPr/>
          <p:nvPr/>
        </p:nvSpPr>
        <p:spPr>
          <a:xfrm>
            <a:off x="3890031" y="2540231"/>
            <a:ext cx="1083180" cy="6537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IT</a:t>
            </a:r>
            <a:endParaRPr lang="en-US" dirty="0"/>
          </a:p>
        </p:txBody>
      </p:sp>
      <p:sp>
        <p:nvSpPr>
          <p:cNvPr id="7" name="Rounded Rectangle 6"/>
          <p:cNvSpPr/>
          <p:nvPr/>
        </p:nvSpPr>
        <p:spPr>
          <a:xfrm>
            <a:off x="5462585" y="2540231"/>
            <a:ext cx="1083180" cy="6537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Deploy</a:t>
            </a:r>
            <a:endParaRPr lang="en-US" dirty="0"/>
          </a:p>
        </p:txBody>
      </p:sp>
      <p:sp>
        <p:nvSpPr>
          <p:cNvPr id="4" name="Chevron 3"/>
          <p:cNvSpPr/>
          <p:nvPr/>
        </p:nvSpPr>
        <p:spPr>
          <a:xfrm>
            <a:off x="2008179" y="2751522"/>
            <a:ext cx="271376" cy="206228"/>
          </a:xfrm>
          <a:prstGeom prst="chevr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1" name="Chevron 10"/>
          <p:cNvSpPr/>
          <p:nvPr/>
        </p:nvSpPr>
        <p:spPr>
          <a:xfrm>
            <a:off x="3553525" y="2751522"/>
            <a:ext cx="271376" cy="206228"/>
          </a:xfrm>
          <a:prstGeom prst="chevr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Chevron 11"/>
          <p:cNvSpPr/>
          <p:nvPr/>
        </p:nvSpPr>
        <p:spPr>
          <a:xfrm>
            <a:off x="5086592" y="2751522"/>
            <a:ext cx="271376" cy="206228"/>
          </a:xfrm>
          <a:prstGeom prst="chevr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774352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5"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Why Shared Libraries	</a:t>
            </a:r>
            <a:endParaRPr/>
          </a:p>
        </p:txBody>
      </p:sp>
      <p:sp>
        <p:nvSpPr>
          <p:cNvPr id="156" name="CustomShape 2"/>
          <p:cNvSpPr/>
          <p:nvPr/>
        </p:nvSpPr>
        <p:spPr>
          <a:xfrm>
            <a:off x="457200" y="1200240"/>
            <a:ext cx="8228520" cy="3393360"/>
          </a:xfrm>
          <a:prstGeom prst="rect">
            <a:avLst/>
          </a:prstGeom>
          <a:noFill/>
        </p:spPr>
        <p:txBody>
          <a:bodyPr lIns="90000" tIns="45000" rIns="90000" bIns="45000"/>
          <a:lstStyle/>
          <a:p>
            <a:pPr marL="342900" indent="-342900">
              <a:lnSpc>
                <a:spcPct val="100000"/>
              </a:lnSpc>
              <a:buBlip>
                <a:blip r:embed="rId4"/>
              </a:buBlip>
            </a:pPr>
            <a:r>
              <a:rPr lang="en-AU" sz="2400" dirty="0" smtClean="0">
                <a:solidFill>
                  <a:srgbClr val="7F7F7F"/>
                </a:solidFill>
                <a:latin typeface="Calibri"/>
                <a:ea typeface="DejaVu Sans"/>
              </a:rPr>
              <a:t>Abstract Complexity</a:t>
            </a:r>
            <a:endParaRPr sz="2400" dirty="0">
              <a:solidFill>
                <a:srgbClr val="7F7F7F"/>
              </a:solidFill>
            </a:endParaRPr>
          </a:p>
          <a:p>
            <a:pPr marL="342900" indent="-342900">
              <a:lnSpc>
                <a:spcPct val="100000"/>
              </a:lnSpc>
              <a:buBlip>
                <a:blip r:embed="rId4"/>
              </a:buBlip>
            </a:pPr>
            <a:r>
              <a:rPr lang="en-AU" sz="2400" dirty="0" smtClean="0">
                <a:solidFill>
                  <a:srgbClr val="FFFFFF"/>
                </a:solidFill>
                <a:latin typeface="Calibri"/>
                <a:ea typeface="DejaVu Sans"/>
              </a:rPr>
              <a:t>Maintainability</a:t>
            </a:r>
          </a:p>
          <a:p>
            <a:pPr marL="800100" lvl="1" indent="-342900">
              <a:buBlip>
                <a:blip r:embed="rId4"/>
              </a:buBlip>
            </a:pPr>
            <a:r>
              <a:rPr lang="en-AU" sz="2400" dirty="0">
                <a:solidFill>
                  <a:srgbClr val="FFFFFF"/>
                </a:solidFill>
                <a:latin typeface="Calibri"/>
              </a:rPr>
              <a:t>Promote code reuse</a:t>
            </a:r>
            <a:endParaRPr lang="en-AU" sz="2400" dirty="0" smtClean="0"/>
          </a:p>
          <a:p>
            <a:pPr marL="800100" lvl="1" indent="-342900">
              <a:buBlip>
                <a:blip r:embed="rId4"/>
              </a:buBlip>
            </a:pPr>
            <a:r>
              <a:rPr lang="en-AU" sz="2400" dirty="0">
                <a:solidFill>
                  <a:srgbClr val="FFFFFF"/>
                </a:solidFill>
                <a:latin typeface="Calibri"/>
              </a:rPr>
              <a:t>Avoid code duplication</a:t>
            </a:r>
          </a:p>
          <a:p>
            <a:pPr>
              <a:lnSpc>
                <a:spcPct val="100000"/>
              </a:lnSpc>
            </a:pPr>
            <a:endParaRPr sz="2400" dirty="0"/>
          </a:p>
        </p:txBody>
      </p:sp>
    </p:spTree>
    <p:extLst>
      <p:ext uri="{BB962C8B-B14F-4D97-AF65-F5344CB8AC3E}">
        <p14:creationId xmlns:p14="http://schemas.microsoft.com/office/powerpoint/2010/main" val="193882699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5"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Why Shared Libraries	</a:t>
            </a:r>
            <a:endParaRPr/>
          </a:p>
        </p:txBody>
      </p:sp>
      <p:sp>
        <p:nvSpPr>
          <p:cNvPr id="156" name="CustomShape 2"/>
          <p:cNvSpPr/>
          <p:nvPr/>
        </p:nvSpPr>
        <p:spPr>
          <a:xfrm>
            <a:off x="457200" y="1200240"/>
            <a:ext cx="8228520" cy="3393360"/>
          </a:xfrm>
          <a:prstGeom prst="rect">
            <a:avLst/>
          </a:prstGeom>
          <a:noFill/>
        </p:spPr>
        <p:txBody>
          <a:bodyPr lIns="90000" tIns="45000" rIns="90000" bIns="45000"/>
          <a:lstStyle/>
          <a:p>
            <a:pPr marL="342900" indent="-342900">
              <a:lnSpc>
                <a:spcPct val="100000"/>
              </a:lnSpc>
              <a:buBlip>
                <a:blip r:embed="rId4"/>
              </a:buBlip>
            </a:pPr>
            <a:r>
              <a:rPr lang="en-AU" sz="2400" dirty="0" smtClean="0">
                <a:solidFill>
                  <a:srgbClr val="7F7F7F"/>
                </a:solidFill>
                <a:latin typeface="Calibri"/>
                <a:ea typeface="DejaVu Sans"/>
              </a:rPr>
              <a:t>Abstract Complexity</a:t>
            </a:r>
            <a:endParaRPr sz="2400" dirty="0">
              <a:solidFill>
                <a:srgbClr val="7F7F7F"/>
              </a:solidFill>
            </a:endParaRPr>
          </a:p>
          <a:p>
            <a:pPr marL="342900" indent="-342900">
              <a:lnSpc>
                <a:spcPct val="100000"/>
              </a:lnSpc>
              <a:buBlip>
                <a:blip r:embed="rId4"/>
              </a:buBlip>
            </a:pPr>
            <a:r>
              <a:rPr lang="en-AU" sz="2400" dirty="0" smtClean="0">
                <a:solidFill>
                  <a:srgbClr val="7F7F7F"/>
                </a:solidFill>
                <a:latin typeface="Calibri"/>
                <a:ea typeface="DejaVu Sans"/>
              </a:rPr>
              <a:t>Maintainability</a:t>
            </a:r>
            <a:endParaRPr lang="en-AU" sz="2400" dirty="0" smtClean="0">
              <a:solidFill>
                <a:srgbClr val="7F7F7F"/>
              </a:solidFill>
            </a:endParaRPr>
          </a:p>
          <a:p>
            <a:pPr marL="800100" lvl="1" indent="-342900">
              <a:buBlip>
                <a:blip r:embed="rId4"/>
              </a:buBlip>
            </a:pPr>
            <a:r>
              <a:rPr lang="en-AU" sz="2400" dirty="0" smtClean="0">
                <a:solidFill>
                  <a:srgbClr val="7F7F7F"/>
                </a:solidFill>
                <a:latin typeface="Calibri"/>
                <a:ea typeface="DejaVu Sans"/>
              </a:rPr>
              <a:t>Promote code reuse</a:t>
            </a:r>
            <a:endParaRPr lang="en-AU" sz="2400" dirty="0">
              <a:solidFill>
                <a:srgbClr val="7F7F7F"/>
              </a:solidFill>
            </a:endParaRPr>
          </a:p>
          <a:p>
            <a:pPr marL="800100" lvl="1" indent="-342900">
              <a:buBlip>
                <a:blip r:embed="rId4"/>
              </a:buBlip>
            </a:pPr>
            <a:r>
              <a:rPr lang="en-AU" sz="2400" dirty="0" smtClean="0">
                <a:solidFill>
                  <a:srgbClr val="7F7F7F"/>
                </a:solidFill>
                <a:latin typeface="Calibri"/>
                <a:ea typeface="DejaVu Sans"/>
              </a:rPr>
              <a:t>Avoid </a:t>
            </a:r>
            <a:r>
              <a:rPr lang="en-AU" sz="2400" dirty="0">
                <a:solidFill>
                  <a:srgbClr val="7F7F7F"/>
                </a:solidFill>
                <a:latin typeface="Calibri"/>
                <a:ea typeface="DejaVu Sans"/>
              </a:rPr>
              <a:t>code </a:t>
            </a:r>
            <a:r>
              <a:rPr lang="en-AU" sz="2400" dirty="0" smtClean="0">
                <a:solidFill>
                  <a:srgbClr val="7F7F7F"/>
                </a:solidFill>
                <a:latin typeface="Calibri"/>
                <a:ea typeface="DejaVu Sans"/>
              </a:rPr>
              <a:t>duplication</a:t>
            </a:r>
          </a:p>
          <a:p>
            <a:pPr marL="342900" indent="-342900">
              <a:lnSpc>
                <a:spcPct val="100000"/>
              </a:lnSpc>
              <a:buBlip>
                <a:blip r:embed="rId4"/>
              </a:buBlip>
            </a:pPr>
            <a:r>
              <a:rPr lang="en-AU" sz="2400" dirty="0" smtClean="0">
                <a:solidFill>
                  <a:srgbClr val="FFFFFF"/>
                </a:solidFill>
                <a:latin typeface="Calibri"/>
                <a:ea typeface="DejaVu Sans"/>
              </a:rPr>
              <a:t>Global changes</a:t>
            </a:r>
            <a:endParaRPr lang="en-AU" sz="2400" dirty="0"/>
          </a:p>
          <a:p>
            <a:pPr marL="800100" lvl="1" indent="-342900">
              <a:buBlip>
                <a:blip r:embed="rId4"/>
              </a:buBlip>
            </a:pPr>
            <a:r>
              <a:rPr lang="en-AU" sz="2400" dirty="0" smtClean="0">
                <a:solidFill>
                  <a:srgbClr val="FFFFFF"/>
                </a:solidFill>
                <a:latin typeface="Calibri"/>
                <a:ea typeface="DejaVu Sans"/>
              </a:rPr>
              <a:t>Apply changes to all pipeline jobs </a:t>
            </a:r>
            <a:endParaRPr sz="2400" dirty="0" smtClean="0"/>
          </a:p>
          <a:p>
            <a:pPr>
              <a:lnSpc>
                <a:spcPct val="100000"/>
              </a:lnSpc>
            </a:pPr>
            <a:endParaRPr sz="2400" dirty="0"/>
          </a:p>
        </p:txBody>
      </p:sp>
    </p:spTree>
    <p:extLst>
      <p:ext uri="{BB962C8B-B14F-4D97-AF65-F5344CB8AC3E}">
        <p14:creationId xmlns:p14="http://schemas.microsoft.com/office/powerpoint/2010/main" val="284142075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5"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Why Shared Libraries	</a:t>
            </a:r>
            <a:endParaRPr/>
          </a:p>
        </p:txBody>
      </p:sp>
      <p:sp>
        <p:nvSpPr>
          <p:cNvPr id="156" name="CustomShape 2"/>
          <p:cNvSpPr/>
          <p:nvPr/>
        </p:nvSpPr>
        <p:spPr>
          <a:xfrm>
            <a:off x="457200" y="1200240"/>
            <a:ext cx="8228520" cy="3393360"/>
          </a:xfrm>
          <a:prstGeom prst="rect">
            <a:avLst/>
          </a:prstGeom>
          <a:noFill/>
        </p:spPr>
        <p:txBody>
          <a:bodyPr lIns="90000" tIns="45000" rIns="90000" bIns="45000"/>
          <a:lstStyle/>
          <a:p>
            <a:pPr marL="342900" indent="-342900">
              <a:lnSpc>
                <a:spcPct val="100000"/>
              </a:lnSpc>
              <a:buBlip>
                <a:blip r:embed="rId4"/>
              </a:buBlip>
            </a:pPr>
            <a:r>
              <a:rPr lang="en-AU" sz="2400" dirty="0" smtClean="0">
                <a:solidFill>
                  <a:srgbClr val="7F7F7F"/>
                </a:solidFill>
                <a:latin typeface="Calibri"/>
                <a:ea typeface="DejaVu Sans"/>
              </a:rPr>
              <a:t>Abstract Complexity</a:t>
            </a:r>
            <a:endParaRPr sz="2400" dirty="0">
              <a:solidFill>
                <a:srgbClr val="7F7F7F"/>
              </a:solidFill>
            </a:endParaRPr>
          </a:p>
          <a:p>
            <a:pPr marL="342900" indent="-342900">
              <a:lnSpc>
                <a:spcPct val="100000"/>
              </a:lnSpc>
              <a:buBlip>
                <a:blip r:embed="rId4"/>
              </a:buBlip>
            </a:pPr>
            <a:r>
              <a:rPr lang="en-AU" sz="2400" dirty="0" smtClean="0">
                <a:solidFill>
                  <a:srgbClr val="7F7F7F"/>
                </a:solidFill>
                <a:latin typeface="Calibri"/>
                <a:ea typeface="DejaVu Sans"/>
              </a:rPr>
              <a:t>Maintainability</a:t>
            </a:r>
            <a:endParaRPr lang="en-AU" sz="2400" dirty="0" smtClean="0">
              <a:solidFill>
                <a:srgbClr val="7F7F7F"/>
              </a:solidFill>
            </a:endParaRPr>
          </a:p>
          <a:p>
            <a:pPr marL="800100" lvl="1" indent="-342900">
              <a:buBlip>
                <a:blip r:embed="rId4"/>
              </a:buBlip>
            </a:pPr>
            <a:r>
              <a:rPr lang="en-AU" sz="2400" dirty="0" smtClean="0">
                <a:solidFill>
                  <a:srgbClr val="7F7F7F"/>
                </a:solidFill>
                <a:latin typeface="Calibri"/>
                <a:ea typeface="DejaVu Sans"/>
              </a:rPr>
              <a:t>Promote code reuse</a:t>
            </a:r>
            <a:endParaRPr lang="en-AU" sz="2400" dirty="0">
              <a:solidFill>
                <a:srgbClr val="7F7F7F"/>
              </a:solidFill>
            </a:endParaRPr>
          </a:p>
          <a:p>
            <a:pPr marL="800100" lvl="1" indent="-342900">
              <a:buBlip>
                <a:blip r:embed="rId4"/>
              </a:buBlip>
            </a:pPr>
            <a:r>
              <a:rPr lang="en-AU" sz="2400" dirty="0" smtClean="0">
                <a:solidFill>
                  <a:srgbClr val="7F7F7F"/>
                </a:solidFill>
                <a:latin typeface="Calibri"/>
                <a:ea typeface="DejaVu Sans"/>
              </a:rPr>
              <a:t>Avoid </a:t>
            </a:r>
            <a:r>
              <a:rPr lang="en-AU" sz="2400" dirty="0">
                <a:solidFill>
                  <a:srgbClr val="7F7F7F"/>
                </a:solidFill>
                <a:latin typeface="Calibri"/>
                <a:ea typeface="DejaVu Sans"/>
              </a:rPr>
              <a:t>code </a:t>
            </a:r>
            <a:r>
              <a:rPr lang="en-AU" sz="2400" dirty="0" smtClean="0">
                <a:solidFill>
                  <a:srgbClr val="7F7F7F"/>
                </a:solidFill>
                <a:latin typeface="Calibri"/>
                <a:ea typeface="DejaVu Sans"/>
              </a:rPr>
              <a:t>duplication</a:t>
            </a:r>
          </a:p>
          <a:p>
            <a:pPr marL="342900" indent="-342900">
              <a:lnSpc>
                <a:spcPct val="100000"/>
              </a:lnSpc>
              <a:buBlip>
                <a:blip r:embed="rId4"/>
              </a:buBlip>
            </a:pPr>
            <a:r>
              <a:rPr lang="en-AU" sz="2400" dirty="0" smtClean="0">
                <a:solidFill>
                  <a:srgbClr val="7F7F7F"/>
                </a:solidFill>
                <a:latin typeface="Calibri"/>
                <a:ea typeface="DejaVu Sans"/>
              </a:rPr>
              <a:t>Global changes</a:t>
            </a:r>
            <a:endParaRPr lang="en-AU" sz="2400" dirty="0">
              <a:solidFill>
                <a:srgbClr val="7F7F7F"/>
              </a:solidFill>
            </a:endParaRPr>
          </a:p>
          <a:p>
            <a:pPr marL="800100" lvl="1" indent="-342900">
              <a:buBlip>
                <a:blip r:embed="rId4"/>
              </a:buBlip>
            </a:pPr>
            <a:r>
              <a:rPr lang="en-AU" sz="2400" dirty="0" smtClean="0">
                <a:solidFill>
                  <a:srgbClr val="7F7F7F"/>
                </a:solidFill>
                <a:latin typeface="Calibri"/>
                <a:ea typeface="DejaVu Sans"/>
              </a:rPr>
              <a:t>Apply changes to all pipeline jobs </a:t>
            </a:r>
          </a:p>
          <a:p>
            <a:pPr marL="342900" indent="-342900">
              <a:buBlip>
                <a:blip r:embed="rId4"/>
              </a:buBlip>
            </a:pPr>
            <a:r>
              <a:rPr lang="en-AU" sz="2400" dirty="0">
                <a:solidFill>
                  <a:srgbClr val="FFFFFF"/>
                </a:solidFill>
                <a:latin typeface="Calibri"/>
              </a:rPr>
              <a:t>Avoid monster pipelines</a:t>
            </a:r>
            <a:endParaRPr lang="en-AU" sz="2400" dirty="0" smtClean="0"/>
          </a:p>
          <a:p>
            <a:pPr lvl="1"/>
            <a:endParaRPr sz="2400" dirty="0" smtClean="0"/>
          </a:p>
          <a:p>
            <a:pPr>
              <a:lnSpc>
                <a:spcPct val="100000"/>
              </a:lnSpc>
            </a:pPr>
            <a:endParaRPr sz="2400" dirty="0"/>
          </a:p>
        </p:txBody>
      </p:sp>
    </p:spTree>
    <p:extLst>
      <p:ext uri="{BB962C8B-B14F-4D97-AF65-F5344CB8AC3E}">
        <p14:creationId xmlns:p14="http://schemas.microsoft.com/office/powerpoint/2010/main" val="102786649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pic>
        <p:nvPicPr>
          <p:cNvPr id="162" name="Picture 3"/>
          <p:cNvPicPr/>
          <p:nvPr/>
        </p:nvPicPr>
        <p:blipFill>
          <a:blip r:embed="rId4"/>
          <a:stretch>
            <a:fillRect/>
          </a:stretch>
        </p:blipFill>
        <p:spPr>
          <a:xfrm>
            <a:off x="0" y="0"/>
            <a:ext cx="9143280" cy="5142960"/>
          </a:xfrm>
          <a:prstGeom prst="rect">
            <a:avLst/>
          </a:prstGeom>
        </p:spPr>
      </p:pic>
      <p:sp>
        <p:nvSpPr>
          <p:cNvPr id="163" name="CustomShape 1"/>
          <p:cNvSpPr/>
          <p:nvPr/>
        </p:nvSpPr>
        <p:spPr>
          <a:xfrm>
            <a:off x="2013480" y="2189880"/>
            <a:ext cx="5130360" cy="773280"/>
          </a:xfrm>
          <a:prstGeom prst="rect">
            <a:avLst/>
          </a:prstGeom>
          <a:noFill/>
        </p:spPr>
        <p:txBody>
          <a:bodyPr wrap="none" lIns="90000" tIns="45000" rIns="90000" bIns="45000"/>
          <a:lstStyle/>
          <a:p>
            <a:pPr algn="ctr">
              <a:lnSpc>
                <a:spcPct val="100000"/>
              </a:lnSpc>
            </a:pPr>
            <a:r>
              <a:rPr lang="en-AU" sz="4400">
                <a:solidFill>
                  <a:srgbClr val="FFFFFF"/>
                </a:solidFill>
                <a:latin typeface="Calibri"/>
                <a:ea typeface="DejaVu Sans"/>
              </a:rPr>
              <a:t>Monster Pipelines</a:t>
            </a:r>
            <a:endParaRPr/>
          </a:p>
        </p:txBody>
      </p:sp>
    </p:spTree>
  </p:cSld>
  <p:clrMapOvr>
    <a:masterClrMapping/>
  </p:clrMapOvr>
  <p:timing>
    <p:tnLst>
      <p:par>
        <p:cTn xmlns:p14="http://schemas.microsoft.com/office/powerpoint/2010/mai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9" presetClass="entr" fill="hold" nodeType="clickEffect">
                                  <p:stCondLst>
                                    <p:cond delay="0"/>
                                  </p:stCondLst>
                                  <p:childTnLst>
                                    <p:set>
                                      <p:cBhvr>
                                        <p:cTn id="6" dur="1" fill="hold">
                                          <p:stCondLst>
                                            <p:cond delay="0"/>
                                          </p:stCondLst>
                                        </p:cTn>
                                        <p:tgtEl>
                                          <p:spTgt spid="162"/>
                                        </p:tgtEl>
                                        <p:attrNameLst>
                                          <p:attrName>style.visibility</p:attrName>
                                        </p:attrNameLst>
                                      </p:cBhvr>
                                      <p:to>
                                        <p:strVal val="visible"/>
                                      </p:to>
                                    </p:set>
                                    <p:animEffect transition="in" filter="dissolve">
                                      <p:cBhvr additive="repl">
                                        <p:cTn id="7" dur="1500" fill="freeze"/>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Agenda	</a:t>
            </a:r>
            <a:endParaRPr/>
          </a:p>
        </p:txBody>
      </p:sp>
      <p:sp>
        <p:nvSpPr>
          <p:cNvPr id="154" name="CustomShape 2"/>
          <p:cNvSpPr/>
          <p:nvPr/>
        </p:nvSpPr>
        <p:spPr>
          <a:xfrm>
            <a:off x="457200" y="1200240"/>
            <a:ext cx="8228520"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a:solidFill>
                  <a:srgbClr val="7F7F7F"/>
                </a:solidFill>
                <a:latin typeface="Calibri"/>
                <a:ea typeface="DejaVu Sans"/>
              </a:rPr>
              <a:t>Why Shared Libraries</a:t>
            </a:r>
            <a:endParaRPr dirty="0">
              <a:solidFill>
                <a:srgbClr val="7F7F7F"/>
              </a:solidFill>
            </a:endParaRPr>
          </a:p>
          <a:p>
            <a:pPr marL="457200" indent="-457200">
              <a:lnSpc>
                <a:spcPct val="100000"/>
              </a:lnSpc>
              <a:buSzPct val="100000"/>
              <a:buBlip>
                <a:blip r:embed="rId4"/>
              </a:buBlip>
            </a:pPr>
            <a:r>
              <a:rPr lang="en-AU" sz="3200" dirty="0">
                <a:solidFill>
                  <a:schemeClr val="bg1"/>
                </a:solidFill>
                <a:latin typeface="Calibri"/>
                <a:ea typeface="DejaVu Sans"/>
              </a:rPr>
              <a:t>Configuration and </a:t>
            </a:r>
            <a:r>
              <a:rPr lang="en-AU" sz="3200" dirty="0" smtClean="0">
                <a:solidFill>
                  <a:schemeClr val="bg1"/>
                </a:solidFill>
                <a:latin typeface="Calibri"/>
                <a:ea typeface="DejaVu Sans"/>
              </a:rPr>
              <a:t>Options</a:t>
            </a:r>
            <a:endParaRPr dirty="0">
              <a:solidFill>
                <a:schemeClr val="bg1"/>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Library </a:t>
            </a:r>
            <a:r>
              <a:rPr lang="en-AU" sz="3200" dirty="0" smtClean="0">
                <a:solidFill>
                  <a:schemeClr val="bg1">
                    <a:lumMod val="50000"/>
                  </a:schemeClr>
                </a:solidFill>
                <a:latin typeface="Calibri"/>
                <a:ea typeface="DejaVu Sans"/>
              </a:rPr>
              <a:t>Structure</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Usage</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Modification </a:t>
            </a:r>
            <a:r>
              <a:rPr lang="en-AU" sz="3200" dirty="0">
                <a:solidFill>
                  <a:schemeClr val="bg1">
                    <a:lumMod val="50000"/>
                  </a:schemeClr>
                </a:solidFill>
                <a:latin typeface="Calibri"/>
                <a:ea typeface="DejaVu Sans"/>
              </a:rPr>
              <a:t>W</a:t>
            </a:r>
            <a:r>
              <a:rPr lang="en-AU" sz="3200" dirty="0" smtClean="0">
                <a:solidFill>
                  <a:schemeClr val="bg1">
                    <a:lumMod val="50000"/>
                  </a:schemeClr>
                </a:solidFill>
                <a:latin typeface="Calibri"/>
                <a:ea typeface="DejaVu Sans"/>
              </a:rPr>
              <a:t>orkflow</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Lessons Learnt</a:t>
            </a:r>
            <a:endParaRPr dirty="0">
              <a:solidFill>
                <a:schemeClr val="bg1">
                  <a:lumMod val="50000"/>
                </a:schemeClr>
              </a:solidFill>
            </a:endParaRPr>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590346818"/>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69"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a:solidFill>
                  <a:srgbClr val="FFFFFF"/>
                </a:solidFill>
                <a:latin typeface="Calibri"/>
                <a:ea typeface="DejaVu Sans"/>
              </a:rPr>
              <a:t>Configuration	and </a:t>
            </a:r>
            <a:r>
              <a:rPr lang="en-AU" sz="4400" dirty="0" smtClean="0">
                <a:solidFill>
                  <a:srgbClr val="FFFFFF"/>
                </a:solidFill>
                <a:latin typeface="Calibri"/>
                <a:ea typeface="DejaVu Sans"/>
              </a:rPr>
              <a:t>Options</a:t>
            </a:r>
            <a:endParaRPr dirty="0"/>
          </a:p>
        </p:txBody>
      </p:sp>
      <p:sp>
        <p:nvSpPr>
          <p:cNvPr id="170" name="CustomShape 2"/>
          <p:cNvSpPr/>
          <p:nvPr/>
        </p:nvSpPr>
        <p:spPr>
          <a:xfrm>
            <a:off x="457200" y="1200240"/>
            <a:ext cx="8228520" cy="3393360"/>
          </a:xfrm>
          <a:prstGeom prst="rect">
            <a:avLst/>
          </a:prstGeom>
          <a:noFill/>
        </p:spPr>
        <p:txBody>
          <a:bodyPr lIns="90000" tIns="45000" rIns="90000" bIns="45000"/>
          <a:lstStyle/>
          <a:p>
            <a:pPr>
              <a:lnSpc>
                <a:spcPct val="100000"/>
              </a:lnSpc>
            </a:pPr>
            <a:r>
              <a:rPr lang="en-AU" sz="2400" dirty="0" smtClean="0">
                <a:solidFill>
                  <a:srgbClr val="FFFFFF"/>
                </a:solidFill>
                <a:latin typeface="Calibri"/>
                <a:ea typeface="DejaVu Sans"/>
              </a:rPr>
              <a:t>Install Pipeline </a:t>
            </a:r>
            <a:r>
              <a:rPr lang="en-AU" sz="2400" dirty="0">
                <a:solidFill>
                  <a:srgbClr val="FFFFFF"/>
                </a:solidFill>
                <a:latin typeface="Calibri"/>
                <a:ea typeface="DejaVu Sans"/>
              </a:rPr>
              <a:t>Shared Groovy Libraries plugin</a:t>
            </a:r>
            <a:endParaRPr sz="2400" dirty="0"/>
          </a:p>
          <a:p>
            <a:pPr>
              <a:lnSpc>
                <a:spcPct val="100000"/>
              </a:lnSpc>
            </a:pPr>
            <a:endParaRPr lang="en-AU" sz="2400" dirty="0" smtClean="0">
              <a:solidFill>
                <a:srgbClr val="FFFFFF"/>
              </a:solidFill>
              <a:latin typeface="Calibri"/>
              <a:ea typeface="DejaVu Sans"/>
            </a:endParaRPr>
          </a:p>
        </p:txBody>
      </p:sp>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69"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a:solidFill>
                  <a:srgbClr val="FFFFFF"/>
                </a:solidFill>
                <a:latin typeface="Calibri"/>
                <a:ea typeface="DejaVu Sans"/>
              </a:rPr>
              <a:t>Configuration	and </a:t>
            </a:r>
            <a:r>
              <a:rPr lang="en-AU" sz="4400" dirty="0" smtClean="0">
                <a:solidFill>
                  <a:srgbClr val="FFFFFF"/>
                </a:solidFill>
                <a:latin typeface="Calibri"/>
                <a:ea typeface="DejaVu Sans"/>
              </a:rPr>
              <a:t>Options</a:t>
            </a:r>
            <a:endParaRPr dirty="0"/>
          </a:p>
        </p:txBody>
      </p:sp>
      <p:sp>
        <p:nvSpPr>
          <p:cNvPr id="170" name="CustomShape 2"/>
          <p:cNvSpPr/>
          <p:nvPr/>
        </p:nvSpPr>
        <p:spPr>
          <a:xfrm>
            <a:off x="457200" y="1200240"/>
            <a:ext cx="8228520" cy="3393360"/>
          </a:xfrm>
          <a:prstGeom prst="rect">
            <a:avLst/>
          </a:prstGeom>
          <a:noFill/>
        </p:spPr>
        <p:txBody>
          <a:bodyPr lIns="90000" tIns="45000" rIns="90000" bIns="45000"/>
          <a:lstStyle/>
          <a:p>
            <a:pPr>
              <a:lnSpc>
                <a:spcPct val="100000"/>
              </a:lnSpc>
            </a:pPr>
            <a:r>
              <a:rPr lang="en-AU" sz="2400" dirty="0" smtClean="0">
                <a:solidFill>
                  <a:srgbClr val="FFFFFF"/>
                </a:solidFill>
                <a:latin typeface="Calibri"/>
                <a:ea typeface="DejaVu Sans"/>
              </a:rPr>
              <a:t>Install Pipeline </a:t>
            </a:r>
            <a:r>
              <a:rPr lang="en-AU" sz="2400" dirty="0">
                <a:solidFill>
                  <a:srgbClr val="FFFFFF"/>
                </a:solidFill>
                <a:latin typeface="Calibri"/>
                <a:ea typeface="DejaVu Sans"/>
              </a:rPr>
              <a:t>Shared Groovy Libraries plugin</a:t>
            </a:r>
            <a:endParaRPr sz="2400" dirty="0"/>
          </a:p>
          <a:p>
            <a:pPr>
              <a:lnSpc>
                <a:spcPct val="100000"/>
              </a:lnSpc>
            </a:pPr>
            <a:endParaRPr lang="en-AU" sz="2400" dirty="0" smtClean="0">
              <a:solidFill>
                <a:srgbClr val="FFFFFF"/>
              </a:solidFill>
              <a:latin typeface="Calibri"/>
              <a:ea typeface="DejaVu Sans"/>
            </a:endParaRPr>
          </a:p>
          <a:p>
            <a:pPr>
              <a:lnSpc>
                <a:spcPct val="100000"/>
              </a:lnSpc>
            </a:pPr>
            <a:r>
              <a:rPr lang="en-AU" sz="2400" dirty="0" smtClean="0">
                <a:solidFill>
                  <a:srgbClr val="FFFFFF"/>
                </a:solidFill>
                <a:latin typeface="Calibri"/>
                <a:ea typeface="DejaVu Sans"/>
              </a:rPr>
              <a:t>Two modes: </a:t>
            </a:r>
            <a:endParaRPr sz="2400" dirty="0"/>
          </a:p>
          <a:p>
            <a:pPr marL="342900" indent="-342900">
              <a:lnSpc>
                <a:spcPct val="100000"/>
              </a:lnSpc>
              <a:buSzPct val="100000"/>
              <a:buBlip>
                <a:blip r:embed="rId4"/>
              </a:buBlip>
            </a:pPr>
            <a:r>
              <a:rPr lang="en-AU" sz="2400" dirty="0">
                <a:solidFill>
                  <a:srgbClr val="FFFFFF"/>
                </a:solidFill>
                <a:latin typeface="Calibri"/>
                <a:ea typeface="DejaVu Sans"/>
              </a:rPr>
              <a:t>Legacy mode  </a:t>
            </a:r>
            <a:endParaRPr sz="2400" dirty="0"/>
          </a:p>
          <a:p>
            <a:pPr marL="800100" lvl="1" indent="-342900">
              <a:lnSpc>
                <a:spcPct val="100000"/>
              </a:lnSpc>
              <a:buSzPct val="100000"/>
              <a:buBlip>
                <a:blip r:embed="rId4"/>
              </a:buBlip>
            </a:pPr>
            <a:r>
              <a:rPr lang="en-AU" sz="2400" dirty="0">
                <a:solidFill>
                  <a:srgbClr val="FFFFFF"/>
                </a:solidFill>
                <a:latin typeface="Calibri"/>
                <a:ea typeface="DejaVu Sans"/>
              </a:rPr>
              <a:t>single git repo in </a:t>
            </a:r>
            <a:r>
              <a:rPr lang="en-AU" sz="2400" dirty="0" smtClean="0">
                <a:solidFill>
                  <a:srgbClr val="FFFFFF"/>
                </a:solidFill>
                <a:latin typeface="Calibri"/>
                <a:ea typeface="DejaVu Sans"/>
              </a:rPr>
              <a:t>Jenkins</a:t>
            </a:r>
            <a:endParaRPr sz="2400" dirty="0"/>
          </a:p>
        </p:txBody>
      </p:sp>
    </p:spTree>
    <p:extLst>
      <p:ext uri="{BB962C8B-B14F-4D97-AF65-F5344CB8AC3E}">
        <p14:creationId xmlns:p14="http://schemas.microsoft.com/office/powerpoint/2010/main" val="1676231874"/>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69"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a:solidFill>
                  <a:srgbClr val="FFFFFF"/>
                </a:solidFill>
                <a:latin typeface="Calibri"/>
                <a:ea typeface="DejaVu Sans"/>
              </a:rPr>
              <a:t>Configuration	and </a:t>
            </a:r>
            <a:r>
              <a:rPr lang="en-AU" sz="4400" dirty="0" smtClean="0">
                <a:solidFill>
                  <a:srgbClr val="FFFFFF"/>
                </a:solidFill>
                <a:latin typeface="Calibri"/>
                <a:ea typeface="DejaVu Sans"/>
              </a:rPr>
              <a:t>Options</a:t>
            </a:r>
            <a:endParaRPr dirty="0"/>
          </a:p>
        </p:txBody>
      </p:sp>
      <p:sp>
        <p:nvSpPr>
          <p:cNvPr id="170" name="CustomShape 2"/>
          <p:cNvSpPr/>
          <p:nvPr/>
        </p:nvSpPr>
        <p:spPr>
          <a:xfrm>
            <a:off x="457200" y="1200240"/>
            <a:ext cx="8228520" cy="3393360"/>
          </a:xfrm>
          <a:prstGeom prst="rect">
            <a:avLst/>
          </a:prstGeom>
          <a:noFill/>
        </p:spPr>
        <p:txBody>
          <a:bodyPr lIns="90000" tIns="45000" rIns="90000" bIns="45000"/>
          <a:lstStyle/>
          <a:p>
            <a:pPr>
              <a:lnSpc>
                <a:spcPct val="100000"/>
              </a:lnSpc>
            </a:pPr>
            <a:r>
              <a:rPr lang="en-AU" sz="2400" dirty="0" smtClean="0">
                <a:solidFill>
                  <a:srgbClr val="FFFFFF"/>
                </a:solidFill>
                <a:latin typeface="Calibri"/>
                <a:ea typeface="DejaVu Sans"/>
              </a:rPr>
              <a:t>Install Pipeline </a:t>
            </a:r>
            <a:r>
              <a:rPr lang="en-AU" sz="2400" dirty="0">
                <a:solidFill>
                  <a:srgbClr val="FFFFFF"/>
                </a:solidFill>
                <a:latin typeface="Calibri"/>
                <a:ea typeface="DejaVu Sans"/>
              </a:rPr>
              <a:t>Shared Groovy Libraries plugin</a:t>
            </a:r>
            <a:endParaRPr sz="2400" dirty="0"/>
          </a:p>
          <a:p>
            <a:pPr>
              <a:lnSpc>
                <a:spcPct val="100000"/>
              </a:lnSpc>
            </a:pPr>
            <a:endParaRPr lang="en-AU" sz="2400" dirty="0" smtClean="0">
              <a:solidFill>
                <a:srgbClr val="FFFFFF"/>
              </a:solidFill>
              <a:latin typeface="Calibri"/>
              <a:ea typeface="DejaVu Sans"/>
            </a:endParaRPr>
          </a:p>
          <a:p>
            <a:pPr>
              <a:lnSpc>
                <a:spcPct val="100000"/>
              </a:lnSpc>
            </a:pPr>
            <a:r>
              <a:rPr lang="en-AU" sz="2400" dirty="0" smtClean="0">
                <a:solidFill>
                  <a:srgbClr val="FFFFFF"/>
                </a:solidFill>
                <a:latin typeface="Calibri"/>
                <a:ea typeface="DejaVu Sans"/>
              </a:rPr>
              <a:t>Two modes: </a:t>
            </a:r>
            <a:endParaRPr sz="2400" dirty="0"/>
          </a:p>
          <a:p>
            <a:pPr marL="342900" indent="-342900">
              <a:lnSpc>
                <a:spcPct val="100000"/>
              </a:lnSpc>
              <a:buSzPct val="100000"/>
              <a:buBlip>
                <a:blip r:embed="rId4"/>
              </a:buBlip>
            </a:pPr>
            <a:r>
              <a:rPr lang="en-AU" sz="2400" dirty="0">
                <a:solidFill>
                  <a:srgbClr val="FFFFFF"/>
                </a:solidFill>
                <a:latin typeface="Calibri"/>
                <a:ea typeface="DejaVu Sans"/>
              </a:rPr>
              <a:t>Legacy mode  </a:t>
            </a:r>
            <a:endParaRPr sz="2400" dirty="0"/>
          </a:p>
          <a:p>
            <a:pPr marL="800100" lvl="1" indent="-342900">
              <a:lnSpc>
                <a:spcPct val="100000"/>
              </a:lnSpc>
              <a:buSzPct val="100000"/>
              <a:buBlip>
                <a:blip r:embed="rId4"/>
              </a:buBlip>
            </a:pPr>
            <a:r>
              <a:rPr lang="en-AU" sz="2400" dirty="0">
                <a:solidFill>
                  <a:srgbClr val="FFFFFF"/>
                </a:solidFill>
                <a:latin typeface="Calibri"/>
                <a:ea typeface="DejaVu Sans"/>
              </a:rPr>
              <a:t>single git repo in Jenkins</a:t>
            </a:r>
            <a:endParaRPr sz="2400" dirty="0"/>
          </a:p>
          <a:p>
            <a:pPr marL="342900" indent="-342900">
              <a:lnSpc>
                <a:spcPct val="100000"/>
              </a:lnSpc>
              <a:buSzPct val="100000"/>
              <a:buBlip>
                <a:blip r:embed="rId4"/>
              </a:buBlip>
            </a:pPr>
            <a:r>
              <a:rPr lang="en-AU" sz="2400" dirty="0">
                <a:solidFill>
                  <a:srgbClr val="FFFFFF"/>
                </a:solidFill>
                <a:latin typeface="Calibri"/>
                <a:ea typeface="DejaVu Sans"/>
              </a:rPr>
              <a:t>General mode </a:t>
            </a:r>
            <a:endParaRPr sz="2400" dirty="0"/>
          </a:p>
          <a:p>
            <a:pPr marL="800100" lvl="1" indent="-342900">
              <a:lnSpc>
                <a:spcPct val="100000"/>
              </a:lnSpc>
              <a:buSzPct val="100000"/>
              <a:buBlip>
                <a:blip r:embed="rId4"/>
              </a:buBlip>
            </a:pPr>
            <a:r>
              <a:rPr lang="en-AU" sz="2400" dirty="0">
                <a:solidFill>
                  <a:srgbClr val="FFFFFF"/>
                </a:solidFill>
                <a:latin typeface="Calibri"/>
                <a:ea typeface="DejaVu Sans"/>
              </a:rPr>
              <a:t>Any </a:t>
            </a:r>
            <a:r>
              <a:rPr lang="en-AU" sz="2400" dirty="0" err="1" smtClean="0">
                <a:solidFill>
                  <a:srgbClr val="FFFFFF"/>
                </a:solidFill>
                <a:latin typeface="Calibri"/>
                <a:ea typeface="DejaVu Sans"/>
              </a:rPr>
              <a:t>scm</a:t>
            </a:r>
            <a:r>
              <a:rPr lang="en-AU" sz="2400" dirty="0" smtClean="0">
                <a:solidFill>
                  <a:srgbClr val="FFFFFF"/>
                </a:solidFill>
                <a:latin typeface="Calibri"/>
                <a:ea typeface="DejaVu Sans"/>
              </a:rPr>
              <a:t> (git ,</a:t>
            </a:r>
            <a:r>
              <a:rPr lang="en-AU" sz="2400" dirty="0" err="1" smtClean="0">
                <a:solidFill>
                  <a:srgbClr val="FFFFFF"/>
                </a:solidFill>
                <a:latin typeface="Calibri"/>
                <a:ea typeface="DejaVu Sans"/>
              </a:rPr>
              <a:t>svn</a:t>
            </a:r>
            <a:r>
              <a:rPr lang="en-AU" sz="2400" dirty="0" smtClean="0">
                <a:solidFill>
                  <a:srgbClr val="FFFFFF"/>
                </a:solidFill>
                <a:latin typeface="Calibri"/>
                <a:ea typeface="DejaVu Sans"/>
              </a:rPr>
              <a:t>, mercurial)</a:t>
            </a:r>
            <a:endParaRPr sz="2400" dirty="0"/>
          </a:p>
          <a:p>
            <a:pPr marL="800100" lvl="1" indent="-342900">
              <a:lnSpc>
                <a:spcPct val="100000"/>
              </a:lnSpc>
              <a:buSzPct val="100000"/>
              <a:buBlip>
                <a:blip r:embed="rId4"/>
              </a:buBlip>
            </a:pPr>
            <a:r>
              <a:rPr lang="en-AU" sz="2400" dirty="0">
                <a:solidFill>
                  <a:srgbClr val="FFFFFF"/>
                </a:solidFill>
                <a:latin typeface="Calibri"/>
                <a:ea typeface="DejaVu Sans"/>
              </a:rPr>
              <a:t>Multiple sources</a:t>
            </a:r>
            <a:endParaRPr sz="2400" dirty="0"/>
          </a:p>
        </p:txBody>
      </p:sp>
    </p:spTree>
    <p:extLst>
      <p:ext uri="{BB962C8B-B14F-4D97-AF65-F5344CB8AC3E}">
        <p14:creationId xmlns:p14="http://schemas.microsoft.com/office/powerpoint/2010/main" val="1048283882"/>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5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About Animal Logic</a:t>
            </a:r>
            <a:r>
              <a:rPr lang="en-AU" sz="4400" dirty="0">
                <a:solidFill>
                  <a:srgbClr val="FFFFFF"/>
                </a:solidFill>
                <a:latin typeface="Calibri"/>
                <a:ea typeface="DejaVu Sans"/>
              </a:rPr>
              <a:t>	</a:t>
            </a:r>
            <a:endParaRPr dirty="0"/>
          </a:p>
        </p:txBody>
      </p:sp>
      <p:sp>
        <p:nvSpPr>
          <p:cNvPr id="154" name="CustomShape 2"/>
          <p:cNvSpPr/>
          <p:nvPr/>
        </p:nvSpPr>
        <p:spPr>
          <a:xfrm>
            <a:off x="457200" y="1200240"/>
            <a:ext cx="6423911" cy="3393360"/>
          </a:xfrm>
          <a:prstGeom prst="rect">
            <a:avLst/>
          </a:prstGeom>
          <a:noFill/>
        </p:spPr>
        <p:txBody>
          <a:bodyPr lIns="90000" tIns="45000" rIns="90000" bIns="45000"/>
          <a:lstStyle/>
          <a:p>
            <a:pPr marL="457200" indent="-457200">
              <a:lnSpc>
                <a:spcPct val="100000"/>
              </a:lnSpc>
              <a:buSzPct val="100000"/>
              <a:buBlip>
                <a:blip r:embed="rId4"/>
              </a:buBlip>
            </a:pPr>
            <a:r>
              <a:rPr lang="en-AU" sz="2100" dirty="0" smtClean="0">
                <a:solidFill>
                  <a:srgbClr val="FFFFFF"/>
                </a:solidFill>
                <a:latin typeface="Calibri"/>
              </a:rPr>
              <a:t>Digital </a:t>
            </a:r>
            <a:r>
              <a:rPr lang="en-AU" sz="2100" dirty="0">
                <a:solidFill>
                  <a:srgbClr val="FFFFFF"/>
                </a:solidFill>
                <a:latin typeface="Calibri"/>
              </a:rPr>
              <a:t>animation, visual FX </a:t>
            </a:r>
            <a:r>
              <a:rPr lang="en-AU" sz="2100" dirty="0" smtClean="0">
                <a:solidFill>
                  <a:srgbClr val="FFFFFF"/>
                </a:solidFill>
                <a:latin typeface="Calibri"/>
              </a:rPr>
              <a:t>studio</a:t>
            </a:r>
            <a:endParaRPr lang="en-AU" sz="2100" dirty="0">
              <a:solidFill>
                <a:srgbClr val="FFFFFF"/>
              </a:solidFill>
              <a:latin typeface="Calibri"/>
            </a:endParaRPr>
          </a:p>
          <a:p>
            <a:pPr marL="457200" indent="-457200">
              <a:lnSpc>
                <a:spcPct val="100000"/>
              </a:lnSpc>
              <a:buSzPct val="100000"/>
              <a:buBlip>
                <a:blip r:embed="rId4"/>
              </a:buBlip>
            </a:pPr>
            <a:r>
              <a:rPr lang="en-AU" sz="2100" dirty="0">
                <a:solidFill>
                  <a:srgbClr val="FFFFFF"/>
                </a:solidFill>
                <a:latin typeface="Calibri"/>
              </a:rPr>
              <a:t>Independent Australian </a:t>
            </a:r>
            <a:r>
              <a:rPr lang="en-AU" sz="2100" dirty="0" smtClean="0">
                <a:solidFill>
                  <a:srgbClr val="FFFFFF"/>
                </a:solidFill>
                <a:latin typeface="Calibri"/>
              </a:rPr>
              <a:t>company</a:t>
            </a:r>
          </a:p>
          <a:p>
            <a:pPr marL="457200" indent="-457200">
              <a:lnSpc>
                <a:spcPct val="100000"/>
              </a:lnSpc>
              <a:buSzPct val="100000"/>
              <a:buBlip>
                <a:blip r:embed="rId4"/>
              </a:buBlip>
            </a:pPr>
            <a:r>
              <a:rPr lang="en-AU" sz="2100" dirty="0" smtClean="0">
                <a:solidFill>
                  <a:srgbClr val="FFFFFF"/>
                </a:solidFill>
                <a:latin typeface="Calibri"/>
              </a:rPr>
              <a:t>Studios </a:t>
            </a:r>
            <a:r>
              <a:rPr lang="en-AU" sz="2100" dirty="0">
                <a:solidFill>
                  <a:srgbClr val="FFFFFF"/>
                </a:solidFill>
                <a:latin typeface="Calibri"/>
              </a:rPr>
              <a:t>in Sydney and Vancouver </a:t>
            </a:r>
          </a:p>
          <a:p>
            <a:pPr marL="457200" indent="-457200">
              <a:lnSpc>
                <a:spcPct val="100000"/>
              </a:lnSpc>
              <a:buSzPct val="100000"/>
              <a:buBlip>
                <a:blip r:embed="rId4"/>
              </a:buBlip>
            </a:pPr>
            <a:r>
              <a:rPr lang="en-AU" sz="2100" dirty="0">
                <a:solidFill>
                  <a:srgbClr val="FFFFFF"/>
                </a:solidFill>
                <a:latin typeface="Calibri"/>
              </a:rPr>
              <a:t>Film </a:t>
            </a:r>
            <a:r>
              <a:rPr lang="en-AU" sz="2100" dirty="0" smtClean="0">
                <a:solidFill>
                  <a:srgbClr val="FFFFFF"/>
                </a:solidFill>
                <a:latin typeface="Calibri"/>
              </a:rPr>
              <a:t>dev. and </a:t>
            </a:r>
            <a:r>
              <a:rPr lang="en-AU" sz="2100" dirty="0">
                <a:solidFill>
                  <a:srgbClr val="FFFFFF"/>
                </a:solidFill>
                <a:latin typeface="Calibri"/>
              </a:rPr>
              <a:t>production hubs in </a:t>
            </a:r>
            <a:r>
              <a:rPr lang="en-AU" sz="2100" dirty="0" smtClean="0">
                <a:solidFill>
                  <a:srgbClr val="FFFFFF"/>
                </a:solidFill>
                <a:latin typeface="Calibri"/>
              </a:rPr>
              <a:t>LA &amp; Sydney</a:t>
            </a:r>
            <a:endParaRPr lang="en-AU" sz="2100" dirty="0">
              <a:solidFill>
                <a:srgbClr val="FFFFFF"/>
              </a:solidFill>
              <a:latin typeface="Calibri"/>
            </a:endParaRPr>
          </a:p>
          <a:p>
            <a:pPr marL="457200" indent="-457200">
              <a:lnSpc>
                <a:spcPct val="100000"/>
              </a:lnSpc>
              <a:buSzPct val="100000"/>
              <a:buBlip>
                <a:blip r:embed="rId4"/>
              </a:buBlip>
            </a:pPr>
            <a:r>
              <a:rPr lang="en-AU" sz="2100" dirty="0" smtClean="0">
                <a:solidFill>
                  <a:srgbClr val="FFFFFF"/>
                </a:solidFill>
                <a:latin typeface="Calibri"/>
              </a:rPr>
              <a:t>This year we finished our work on:</a:t>
            </a:r>
          </a:p>
          <a:p>
            <a:pPr marL="914400" lvl="1" indent="-457200">
              <a:buSzPct val="100000"/>
              <a:buBlip>
                <a:blip r:embed="rId4"/>
              </a:buBlip>
            </a:pPr>
            <a:r>
              <a:rPr lang="en-AU" sz="2100" dirty="0" smtClean="0">
                <a:solidFill>
                  <a:srgbClr val="FFFFFF"/>
                </a:solidFill>
                <a:latin typeface="Calibri"/>
              </a:rPr>
              <a:t>The LEGO </a:t>
            </a:r>
            <a:r>
              <a:rPr lang="en-AU" sz="2100" dirty="0">
                <a:solidFill>
                  <a:srgbClr val="FFFFFF"/>
                </a:solidFill>
                <a:latin typeface="Calibri"/>
              </a:rPr>
              <a:t>Batman </a:t>
            </a:r>
            <a:r>
              <a:rPr lang="en-AU" sz="2100" dirty="0" smtClean="0">
                <a:solidFill>
                  <a:srgbClr val="FFFFFF"/>
                </a:solidFill>
                <a:latin typeface="Calibri"/>
              </a:rPr>
              <a:t>Movie</a:t>
            </a:r>
          </a:p>
          <a:p>
            <a:pPr marL="914400" lvl="1" indent="-457200">
              <a:buSzPct val="100000"/>
              <a:buBlip>
                <a:blip r:embed="rId4"/>
              </a:buBlip>
            </a:pPr>
            <a:r>
              <a:rPr lang="en-AU" sz="2100" dirty="0" smtClean="0">
                <a:solidFill>
                  <a:srgbClr val="FFFFFF"/>
                </a:solidFill>
                <a:latin typeface="Calibri"/>
              </a:rPr>
              <a:t>Guardians of the Galaxy </a:t>
            </a:r>
            <a:r>
              <a:rPr lang="en-AU" sz="2100" dirty="0" err="1" smtClean="0">
                <a:solidFill>
                  <a:srgbClr val="FFFFFF"/>
                </a:solidFill>
                <a:latin typeface="Calibri"/>
              </a:rPr>
              <a:t>Vol</a:t>
            </a:r>
            <a:r>
              <a:rPr lang="en-AU" sz="2100" dirty="0" smtClean="0">
                <a:solidFill>
                  <a:srgbClr val="FFFFFF"/>
                </a:solidFill>
                <a:latin typeface="Calibri"/>
              </a:rPr>
              <a:t> 2 </a:t>
            </a:r>
          </a:p>
          <a:p>
            <a:pPr marL="914400" lvl="1" indent="-457200">
              <a:buSzPct val="100000"/>
              <a:buBlip>
                <a:blip r:embed="rId4"/>
              </a:buBlip>
            </a:pPr>
            <a:r>
              <a:rPr lang="en-AU" sz="2100" dirty="0" smtClean="0">
                <a:solidFill>
                  <a:srgbClr val="FFFFFF"/>
                </a:solidFill>
                <a:latin typeface="Calibri"/>
              </a:rPr>
              <a:t>Alien: Covenant (2017)</a:t>
            </a:r>
            <a:endParaRPr lang="en-AU" sz="2100" dirty="0" smtClean="0">
              <a:solidFill>
                <a:srgbClr val="FFFFFF"/>
              </a:solidFill>
              <a:latin typeface="Calibri"/>
            </a:endParaRPr>
          </a:p>
          <a:p>
            <a:pPr marL="457200" indent="-457200">
              <a:buSzPct val="100000"/>
              <a:buBlip>
                <a:blip r:embed="rId4"/>
              </a:buBlip>
            </a:pPr>
            <a:r>
              <a:rPr lang="en-AU" sz="2100" dirty="0" smtClean="0">
                <a:solidFill>
                  <a:srgbClr val="FFFFFF"/>
                </a:solidFill>
                <a:latin typeface="Calibri"/>
              </a:rPr>
              <a:t>We are currently in production on:</a:t>
            </a:r>
            <a:endParaRPr lang="en-AU" sz="2100" dirty="0">
              <a:solidFill>
                <a:srgbClr val="FFFFFF"/>
              </a:solidFill>
              <a:latin typeface="Calibri"/>
            </a:endParaRPr>
          </a:p>
          <a:p>
            <a:pPr marL="914400" lvl="1" indent="-457200">
              <a:buSzPct val="100000"/>
              <a:buBlip>
                <a:blip r:embed="rId4"/>
              </a:buBlip>
            </a:pPr>
            <a:r>
              <a:rPr lang="en-AU" sz="2100" dirty="0">
                <a:solidFill>
                  <a:srgbClr val="FFFFFF"/>
                </a:solidFill>
                <a:latin typeface="Calibri"/>
              </a:rPr>
              <a:t>The LEGO </a:t>
            </a:r>
            <a:r>
              <a:rPr lang="en-AU" sz="2100" dirty="0" err="1">
                <a:solidFill>
                  <a:srgbClr val="FFFFFF"/>
                </a:solidFill>
                <a:latin typeface="Calibri"/>
              </a:rPr>
              <a:t>Ninjago</a:t>
            </a:r>
            <a:r>
              <a:rPr lang="en-AU" sz="2100" dirty="0">
                <a:solidFill>
                  <a:srgbClr val="FFFFFF"/>
                </a:solidFill>
                <a:latin typeface="Calibri"/>
              </a:rPr>
              <a:t> Movie (2017)</a:t>
            </a:r>
          </a:p>
          <a:p>
            <a:pPr marL="914400" lvl="1" indent="-457200">
              <a:buSzPct val="100000"/>
              <a:buBlip>
                <a:blip r:embed="rId4"/>
              </a:buBlip>
            </a:pPr>
            <a:r>
              <a:rPr lang="en-AU" sz="2100" dirty="0" smtClean="0">
                <a:solidFill>
                  <a:srgbClr val="FFFFFF"/>
                </a:solidFill>
                <a:latin typeface="Calibri"/>
              </a:rPr>
              <a:t>Peter Rabbit (2018)</a:t>
            </a:r>
            <a:endParaRPr lang="en-AU" sz="2100" dirty="0">
              <a:solidFill>
                <a:srgbClr val="FFFFFF"/>
              </a:solidFill>
              <a:latin typeface="Calibri"/>
            </a:endParaRPr>
          </a:p>
          <a:p>
            <a:pPr marL="914400" lvl="1" indent="-457200">
              <a:buSzPct val="100000"/>
              <a:buBlip>
                <a:blip r:embed="rId4"/>
              </a:buBlip>
            </a:pPr>
            <a:r>
              <a:rPr lang="en-AU" sz="2100" dirty="0">
                <a:solidFill>
                  <a:srgbClr val="FFFFFF"/>
                </a:solidFill>
                <a:latin typeface="Calibri"/>
              </a:rPr>
              <a:t>The LEGO Movie Sequel (2019)</a:t>
            </a:r>
          </a:p>
          <a:p>
            <a:pPr marL="457200" indent="-457200">
              <a:lnSpc>
                <a:spcPct val="100000"/>
              </a:lnSpc>
              <a:buSzPct val="100000"/>
              <a:buBlip>
                <a:blip r:embed="rId4"/>
              </a:buBlip>
            </a:pPr>
            <a:endParaRPr sz="2100" dirty="0" smtClean="0"/>
          </a:p>
          <a:p>
            <a:pPr>
              <a:lnSpc>
                <a:spcPct val="100000"/>
              </a:lnSpc>
            </a:pPr>
            <a:endParaRPr sz="2100" dirty="0"/>
          </a:p>
          <a:p>
            <a:pPr>
              <a:lnSpc>
                <a:spcPct val="100000"/>
              </a:lnSpc>
            </a:pPr>
            <a:endParaRPr sz="2100" dirty="0"/>
          </a:p>
          <a:p>
            <a:pPr>
              <a:lnSpc>
                <a:spcPct val="100000"/>
              </a:lnSpc>
            </a:pPr>
            <a:endParaRPr sz="2100" dirty="0"/>
          </a:p>
        </p:txBody>
      </p:sp>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 name="Picture 170"/>
          <p:cNvPicPr/>
          <p:nvPr/>
        </p:nvPicPr>
        <p:blipFill>
          <a:blip r:embed="rId3"/>
          <a:stretch>
            <a:fillRect/>
          </a:stretch>
        </p:blipFill>
        <p:spPr>
          <a:xfrm>
            <a:off x="7920" y="8280"/>
            <a:ext cx="9143280" cy="5137920"/>
          </a:xfrm>
          <a:prstGeom prst="rect">
            <a:avLst/>
          </a:prstGeom>
        </p:spPr>
      </p:pic>
      <p:sp>
        <p:nvSpPr>
          <p:cNvPr id="172"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a:solidFill>
                  <a:srgbClr val="FFFFFF"/>
                </a:solidFill>
                <a:latin typeface="Calibri"/>
                <a:ea typeface="DejaVu Sans"/>
              </a:rPr>
              <a:t>Configuration	and </a:t>
            </a:r>
            <a:r>
              <a:rPr lang="en-AU" sz="4400" dirty="0" smtClean="0">
                <a:solidFill>
                  <a:srgbClr val="FFFFFF"/>
                </a:solidFill>
                <a:latin typeface="Calibri"/>
                <a:ea typeface="DejaVu Sans"/>
              </a:rPr>
              <a:t>Options</a:t>
            </a:r>
            <a:endParaRPr dirty="0"/>
          </a:p>
        </p:txBody>
      </p:sp>
      <p:pic>
        <p:nvPicPr>
          <p:cNvPr id="173" name="Picture 95"/>
          <p:cNvPicPr/>
          <p:nvPr/>
        </p:nvPicPr>
        <p:blipFill>
          <a:blip r:embed="rId4"/>
          <a:stretch>
            <a:fillRect/>
          </a:stretch>
        </p:blipFill>
        <p:spPr>
          <a:xfrm>
            <a:off x="432000" y="1105560"/>
            <a:ext cx="8278920" cy="3646080"/>
          </a:xfrm>
          <a:prstGeom prst="rect">
            <a:avLst/>
          </a:prstGeom>
        </p:spPr>
      </p:pic>
    </p:spTree>
    <p:extLst>
      <p:ext uri="{BB962C8B-B14F-4D97-AF65-F5344CB8AC3E}">
        <p14:creationId xmlns:p14="http://schemas.microsoft.com/office/powerpoint/2010/main" val="793551224"/>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 name="Picture 170"/>
          <p:cNvPicPr/>
          <p:nvPr/>
        </p:nvPicPr>
        <p:blipFill>
          <a:blip r:embed="rId3"/>
          <a:stretch>
            <a:fillRect/>
          </a:stretch>
        </p:blipFill>
        <p:spPr>
          <a:xfrm>
            <a:off x="7920" y="8280"/>
            <a:ext cx="9143280" cy="5137920"/>
          </a:xfrm>
          <a:prstGeom prst="rect">
            <a:avLst/>
          </a:prstGeom>
        </p:spPr>
      </p:pic>
      <p:sp>
        <p:nvSpPr>
          <p:cNvPr id="172"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a:solidFill>
                  <a:srgbClr val="FFFFFF"/>
                </a:solidFill>
                <a:latin typeface="Calibri"/>
                <a:ea typeface="DejaVu Sans"/>
              </a:rPr>
              <a:t>Configuration	and </a:t>
            </a:r>
            <a:r>
              <a:rPr lang="en-AU" sz="4400" dirty="0" smtClean="0">
                <a:solidFill>
                  <a:srgbClr val="FFFFFF"/>
                </a:solidFill>
                <a:latin typeface="Calibri"/>
                <a:ea typeface="DejaVu Sans"/>
              </a:rPr>
              <a:t>Options</a:t>
            </a:r>
            <a:endParaRPr dirty="0"/>
          </a:p>
        </p:txBody>
      </p:sp>
      <p:pic>
        <p:nvPicPr>
          <p:cNvPr id="173" name="Picture 95"/>
          <p:cNvPicPr/>
          <p:nvPr/>
        </p:nvPicPr>
        <p:blipFill>
          <a:blip r:embed="rId4"/>
          <a:stretch>
            <a:fillRect/>
          </a:stretch>
        </p:blipFill>
        <p:spPr>
          <a:xfrm>
            <a:off x="432000" y="1105560"/>
            <a:ext cx="8278920" cy="3646080"/>
          </a:xfrm>
          <a:prstGeom prst="rect">
            <a:avLst/>
          </a:prstGeom>
        </p:spPr>
      </p:pic>
      <p:sp>
        <p:nvSpPr>
          <p:cNvPr id="3" name="Rounded Rectangle 2"/>
          <p:cNvSpPr/>
          <p:nvPr/>
        </p:nvSpPr>
        <p:spPr>
          <a:xfrm>
            <a:off x="878933" y="2653899"/>
            <a:ext cx="2304534" cy="102063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solidFill>
                  <a:srgbClr val="FFFFFF"/>
                </a:solidFill>
              </a:rPr>
              <a:t>Trusted by default</a:t>
            </a:r>
          </a:p>
          <a:p>
            <a:r>
              <a:rPr lang="en-US" dirty="0" smtClean="0">
                <a:solidFill>
                  <a:srgbClr val="FFFFFF"/>
                </a:solidFill>
              </a:rPr>
              <a:t>No option to make it run in a sandbox</a:t>
            </a:r>
            <a:endParaRPr lang="en-US" dirty="0">
              <a:solidFill>
                <a:srgbClr val="FFFFFF"/>
              </a:solidFill>
            </a:endParaRPr>
          </a:p>
        </p:txBody>
      </p:sp>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Agenda	</a:t>
            </a:r>
            <a:endParaRPr/>
          </a:p>
        </p:txBody>
      </p:sp>
      <p:sp>
        <p:nvSpPr>
          <p:cNvPr id="154" name="CustomShape 2"/>
          <p:cNvSpPr/>
          <p:nvPr/>
        </p:nvSpPr>
        <p:spPr>
          <a:xfrm>
            <a:off x="457200" y="1200240"/>
            <a:ext cx="8228520"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a:solidFill>
                  <a:srgbClr val="7F7F7F"/>
                </a:solidFill>
                <a:latin typeface="Calibri"/>
                <a:ea typeface="DejaVu Sans"/>
              </a:rPr>
              <a:t>Why Shared Libraries</a:t>
            </a:r>
            <a:endParaRPr dirty="0">
              <a:solidFill>
                <a:srgbClr val="7F7F7F"/>
              </a:solidFill>
            </a:endParaRPr>
          </a:p>
          <a:p>
            <a:pPr marL="457200" indent="-457200">
              <a:lnSpc>
                <a:spcPct val="100000"/>
              </a:lnSpc>
              <a:buSzPct val="100000"/>
              <a:buBlip>
                <a:blip r:embed="rId4"/>
              </a:buBlip>
            </a:pPr>
            <a:r>
              <a:rPr lang="en-AU" sz="3200" dirty="0">
                <a:solidFill>
                  <a:schemeClr val="tx1">
                    <a:lumMod val="50000"/>
                    <a:lumOff val="50000"/>
                  </a:schemeClr>
                </a:solidFill>
                <a:latin typeface="Calibri"/>
                <a:ea typeface="DejaVu Sans"/>
              </a:rPr>
              <a:t>Configuration and </a:t>
            </a:r>
            <a:r>
              <a:rPr lang="en-AU" sz="3200" dirty="0" smtClean="0">
                <a:solidFill>
                  <a:schemeClr val="tx1">
                    <a:lumMod val="50000"/>
                    <a:lumOff val="50000"/>
                  </a:schemeClr>
                </a:solidFill>
                <a:latin typeface="Calibri"/>
                <a:ea typeface="DejaVu Sans"/>
              </a:rPr>
              <a:t>Options</a:t>
            </a:r>
            <a:endParaRPr dirty="0">
              <a:solidFill>
                <a:schemeClr val="tx1">
                  <a:lumMod val="50000"/>
                  <a:lumOff val="50000"/>
                </a:schemeClr>
              </a:solidFill>
            </a:endParaRPr>
          </a:p>
          <a:p>
            <a:pPr marL="457200" indent="-457200">
              <a:lnSpc>
                <a:spcPct val="100000"/>
              </a:lnSpc>
              <a:buSzPct val="100000"/>
              <a:buBlip>
                <a:blip r:embed="rId4"/>
              </a:buBlip>
            </a:pPr>
            <a:r>
              <a:rPr lang="en-AU" sz="3200" dirty="0">
                <a:solidFill>
                  <a:srgbClr val="FFFFFF"/>
                </a:solidFill>
                <a:latin typeface="Calibri"/>
                <a:ea typeface="DejaVu Sans"/>
              </a:rPr>
              <a:t>Library </a:t>
            </a:r>
            <a:r>
              <a:rPr lang="en-AU" sz="3200" dirty="0" smtClean="0">
                <a:solidFill>
                  <a:srgbClr val="FFFFFF"/>
                </a:solidFill>
                <a:latin typeface="Calibri"/>
                <a:ea typeface="DejaVu Sans"/>
              </a:rPr>
              <a:t>Structure</a:t>
            </a:r>
            <a:endParaRPr dirty="0">
              <a:solidFill>
                <a:srgbClr val="FFFFFF"/>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Usage</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Modification </a:t>
            </a:r>
            <a:r>
              <a:rPr lang="en-AU" sz="3200" dirty="0">
                <a:solidFill>
                  <a:schemeClr val="bg1">
                    <a:lumMod val="50000"/>
                  </a:schemeClr>
                </a:solidFill>
                <a:latin typeface="Calibri"/>
                <a:ea typeface="DejaVu Sans"/>
              </a:rPr>
              <a:t>W</a:t>
            </a:r>
            <a:r>
              <a:rPr lang="en-AU" sz="3200" dirty="0" smtClean="0">
                <a:solidFill>
                  <a:schemeClr val="bg1">
                    <a:lumMod val="50000"/>
                  </a:schemeClr>
                </a:solidFill>
                <a:latin typeface="Calibri"/>
                <a:ea typeface="DejaVu Sans"/>
              </a:rPr>
              <a:t>orkflow</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Lessons Learnt</a:t>
            </a:r>
            <a:endParaRPr dirty="0">
              <a:solidFill>
                <a:schemeClr val="bg1">
                  <a:lumMod val="50000"/>
                </a:schemeClr>
              </a:solidFill>
            </a:endParaRPr>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3462229272"/>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76" name="CustomShape 1"/>
          <p:cNvSpPr/>
          <p:nvPr/>
        </p:nvSpPr>
        <p:spPr>
          <a:xfrm>
            <a:off x="457200" y="20628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Directory structure</a:t>
            </a:r>
            <a:endParaRPr/>
          </a:p>
        </p:txBody>
      </p:sp>
      <p:sp>
        <p:nvSpPr>
          <p:cNvPr id="177" name="CustomShape 2"/>
          <p:cNvSpPr/>
          <p:nvPr/>
        </p:nvSpPr>
        <p:spPr>
          <a:xfrm>
            <a:off x="457199" y="1200600"/>
            <a:ext cx="6833259" cy="3393360"/>
          </a:xfrm>
          <a:prstGeom prst="rect">
            <a:avLst/>
          </a:prstGeom>
          <a:noFill/>
        </p:spPr>
        <p:txBody>
          <a:bodyPr lIns="90000" tIns="45000" rIns="90000" bIns="45000"/>
          <a:lstStyle/>
          <a:p>
            <a:pPr>
              <a:lnSpc>
                <a:spcPct val="100000"/>
              </a:lnSpc>
            </a:pPr>
            <a:r>
              <a:rPr lang="en-AU" sz="1700" dirty="0" smtClean="0">
                <a:solidFill>
                  <a:srgbClr val="FFFFFF"/>
                </a:solidFill>
                <a:latin typeface="Consolas"/>
                <a:ea typeface="DejaVu Sans"/>
              </a:rPr>
              <a:t>(</a:t>
            </a:r>
            <a:r>
              <a:rPr lang="en-AU" dirty="0" smtClean="0">
                <a:solidFill>
                  <a:srgbClr val="FFFFFF"/>
                </a:solidFill>
                <a:latin typeface="Consolas"/>
                <a:ea typeface="DejaVu Sans"/>
              </a:rPr>
              <a:t>root)</a:t>
            </a:r>
            <a:endParaRPr dirty="0" smtClean="0"/>
          </a:p>
          <a:p>
            <a:pPr>
              <a:lnSpc>
                <a:spcPct val="100000"/>
              </a:lnSpc>
            </a:pPr>
            <a:r>
              <a:rPr lang="en-AU" dirty="0" smtClean="0">
                <a:solidFill>
                  <a:srgbClr val="FFFFFF"/>
                </a:solidFill>
                <a:latin typeface="Consolas"/>
                <a:ea typeface="DejaVu Sans"/>
              </a:rPr>
              <a:t>+- </a:t>
            </a:r>
            <a:r>
              <a:rPr lang="en-AU" dirty="0" err="1" smtClean="0">
                <a:solidFill>
                  <a:srgbClr val="FFFFFF"/>
                </a:solidFill>
                <a:latin typeface="Consolas"/>
                <a:ea typeface="DejaVu Sans"/>
              </a:rPr>
              <a:t>src</a:t>
            </a:r>
            <a:endParaRPr dirty="0" smtClean="0"/>
          </a:p>
          <a:p>
            <a:pPr>
              <a:lnSpc>
                <a:spcPct val="100000"/>
              </a:lnSpc>
            </a:pPr>
            <a:r>
              <a:rPr lang="en-AU" dirty="0" smtClean="0">
                <a:solidFill>
                  <a:srgbClr val="FFFFFF"/>
                </a:solidFill>
                <a:latin typeface="Consolas"/>
                <a:ea typeface="DejaVu Sans"/>
              </a:rPr>
              <a:t>|   </a:t>
            </a:r>
            <a:r>
              <a:rPr lang="en-US" dirty="0" smtClean="0">
                <a:solidFill>
                  <a:srgbClr val="FFFFFF"/>
                </a:solidFill>
              </a:rPr>
              <a:t>└</a:t>
            </a:r>
            <a:r>
              <a:rPr lang="en-US" dirty="0">
                <a:solidFill>
                  <a:srgbClr val="FFFFFF"/>
                </a:solidFill>
              </a:rPr>
              <a:t>─</a:t>
            </a:r>
            <a:r>
              <a:rPr lang="en-AU" dirty="0" smtClean="0">
                <a:solidFill>
                  <a:srgbClr val="FFFFFF"/>
                </a:solidFill>
                <a:latin typeface="Consolas"/>
                <a:ea typeface="DejaVu Sans"/>
              </a:rPr>
              <a:t> al</a:t>
            </a:r>
            <a:endParaRPr dirty="0"/>
          </a:p>
          <a:p>
            <a:pPr>
              <a:lnSpc>
                <a:spcPct val="100000"/>
              </a:lnSpc>
            </a:pPr>
            <a:r>
              <a:rPr lang="en-AU" dirty="0">
                <a:solidFill>
                  <a:srgbClr val="FFFFFF"/>
                </a:solidFill>
                <a:latin typeface="Consolas"/>
                <a:ea typeface="DejaVu Sans"/>
              </a:rPr>
              <a:t>|       </a:t>
            </a:r>
            <a:r>
              <a:rPr lang="en-US" dirty="0" smtClean="0">
                <a:solidFill>
                  <a:srgbClr val="FFFFFF"/>
                </a:solidFill>
              </a:rPr>
              <a:t>└─ </a:t>
            </a:r>
            <a:r>
              <a:rPr lang="en-AU" dirty="0" smtClean="0">
                <a:solidFill>
                  <a:srgbClr val="FFFFFF"/>
                </a:solidFill>
                <a:latin typeface="Consolas"/>
                <a:ea typeface="DejaVu Sans"/>
              </a:rPr>
              <a:t>foo</a:t>
            </a:r>
            <a:endParaRPr dirty="0"/>
          </a:p>
          <a:p>
            <a:pPr>
              <a:lnSpc>
                <a:spcPct val="100000"/>
              </a:lnSpc>
            </a:pPr>
            <a:r>
              <a:rPr lang="en-AU" dirty="0">
                <a:solidFill>
                  <a:srgbClr val="FFFFFF"/>
                </a:solidFill>
                <a:latin typeface="Consolas"/>
                <a:ea typeface="DejaVu Sans"/>
              </a:rPr>
              <a:t>|           </a:t>
            </a:r>
            <a:r>
              <a:rPr lang="en-US" dirty="0" smtClean="0">
                <a:solidFill>
                  <a:srgbClr val="FFFFFF"/>
                </a:solidFill>
              </a:rPr>
              <a:t>└─ </a:t>
            </a:r>
            <a:r>
              <a:rPr lang="en-AU" dirty="0" err="1" smtClean="0">
                <a:solidFill>
                  <a:srgbClr val="FFFFFF"/>
                </a:solidFill>
                <a:latin typeface="Consolas"/>
                <a:ea typeface="DejaVu Sans"/>
              </a:rPr>
              <a:t>Bar.groovy</a:t>
            </a:r>
            <a:endParaRPr dirty="0"/>
          </a:p>
          <a:p>
            <a:pPr>
              <a:lnSpc>
                <a:spcPct val="100000"/>
              </a:lnSpc>
            </a:pPr>
            <a:r>
              <a:rPr lang="en-AU" dirty="0" smtClean="0">
                <a:solidFill>
                  <a:schemeClr val="tx1">
                    <a:lumMod val="50000"/>
                    <a:lumOff val="50000"/>
                  </a:schemeClr>
                </a:solidFill>
                <a:latin typeface="Consolas"/>
                <a:ea typeface="DejaVu Sans"/>
              </a:rPr>
              <a:t>+- </a:t>
            </a:r>
            <a:r>
              <a:rPr lang="en-AU" dirty="0" err="1" smtClean="0">
                <a:solidFill>
                  <a:schemeClr val="tx1">
                    <a:lumMod val="50000"/>
                    <a:lumOff val="50000"/>
                  </a:schemeClr>
                </a:solidFill>
                <a:latin typeface="Consolas"/>
                <a:ea typeface="DejaVu Sans"/>
              </a:rPr>
              <a:t>vars</a:t>
            </a:r>
            <a:endParaRPr dirty="0" smtClean="0">
              <a:solidFill>
                <a:schemeClr val="tx1">
                  <a:lumMod val="50000"/>
                  <a:lumOff val="50000"/>
                </a:schemeClr>
              </a:solidFill>
            </a:endParaRPr>
          </a:p>
          <a:p>
            <a:pPr>
              <a:lnSpc>
                <a:spcPct val="100000"/>
              </a:lnSpc>
            </a:pPr>
            <a:r>
              <a:rPr lang="en-AU" dirty="0" smtClean="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err="1" smtClean="0">
                <a:solidFill>
                  <a:schemeClr val="tx1">
                    <a:lumMod val="50000"/>
                    <a:lumOff val="50000"/>
                  </a:schemeClr>
                </a:solidFill>
                <a:latin typeface="Consolas"/>
                <a:ea typeface="DejaVu Sans"/>
              </a:rPr>
              <a:t>fooBar.groovy</a:t>
            </a:r>
            <a:endParaRPr dirty="0">
              <a:solidFill>
                <a:schemeClr val="tx1">
                  <a:lumMod val="50000"/>
                  <a:lumOff val="50000"/>
                </a:schemeClr>
              </a:solidFill>
            </a:endParaRPr>
          </a:p>
          <a:p>
            <a:pPr>
              <a:lnSpc>
                <a:spcPct val="100000"/>
              </a:lnSpc>
            </a:pPr>
            <a:r>
              <a:rPr lang="en-AU" dirty="0">
                <a:solidFill>
                  <a:schemeClr val="tx1">
                    <a:lumMod val="50000"/>
                    <a:lumOff val="50000"/>
                  </a:schemeClr>
                </a:solidFill>
                <a:latin typeface="Consolas"/>
                <a:ea typeface="DejaVu Sans"/>
              </a:rPr>
              <a:t>|  </a:t>
            </a:r>
            <a:r>
              <a:rPr lang="en-AU" dirty="0" smtClean="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err="1" smtClean="0">
                <a:solidFill>
                  <a:schemeClr val="tx1">
                    <a:lumMod val="50000"/>
                    <a:lumOff val="50000"/>
                  </a:schemeClr>
                </a:solidFill>
                <a:latin typeface="Consolas"/>
                <a:ea typeface="DejaVu Sans"/>
              </a:rPr>
              <a:t>fooBar.txt</a:t>
            </a:r>
            <a:endParaRPr dirty="0" smtClean="0">
              <a:solidFill>
                <a:schemeClr val="tx1">
                  <a:lumMod val="50000"/>
                  <a:lumOff val="50000"/>
                </a:schemeClr>
              </a:solidFill>
            </a:endParaRPr>
          </a:p>
          <a:p>
            <a:pPr>
              <a:lnSpc>
                <a:spcPct val="100000"/>
              </a:lnSpc>
            </a:pPr>
            <a:r>
              <a:rPr lang="en-AU" dirty="0" smtClean="0">
                <a:solidFill>
                  <a:schemeClr val="tx1">
                    <a:lumMod val="50000"/>
                    <a:lumOff val="50000"/>
                  </a:schemeClr>
                </a:solidFill>
                <a:latin typeface="Consolas"/>
                <a:ea typeface="DejaVu Sans"/>
              </a:rPr>
              <a:t>+- resources</a:t>
            </a:r>
            <a:endParaRPr dirty="0" smtClean="0">
              <a:solidFill>
                <a:schemeClr val="tx1">
                  <a:lumMod val="50000"/>
                  <a:lumOff val="50000"/>
                </a:schemeClr>
              </a:solidFill>
            </a:endParaRPr>
          </a:p>
          <a:p>
            <a:pPr>
              <a:lnSpc>
                <a:spcPct val="100000"/>
              </a:lnSpc>
            </a:pPr>
            <a:r>
              <a:rPr lang="en-AU" dirty="0" smtClean="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smtClean="0">
                <a:solidFill>
                  <a:schemeClr val="tx1">
                    <a:lumMod val="50000"/>
                    <a:lumOff val="50000"/>
                  </a:schemeClr>
                </a:solidFill>
                <a:latin typeface="Consolas"/>
                <a:ea typeface="DejaVu Sans"/>
              </a:rPr>
              <a:t>org</a:t>
            </a:r>
            <a:endParaRPr dirty="0">
              <a:solidFill>
                <a:schemeClr val="tx1">
                  <a:lumMod val="50000"/>
                  <a:lumOff val="50000"/>
                </a:schemeClr>
              </a:solidFill>
            </a:endParaRPr>
          </a:p>
          <a:p>
            <a:pPr>
              <a:lnSpc>
                <a:spcPct val="100000"/>
              </a:lnSpc>
            </a:pPr>
            <a:r>
              <a:rPr lang="en-AU" dirty="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smtClean="0">
                <a:solidFill>
                  <a:schemeClr val="tx1">
                    <a:lumMod val="50000"/>
                    <a:lumOff val="50000"/>
                  </a:schemeClr>
                </a:solidFill>
                <a:latin typeface="Consolas"/>
                <a:ea typeface="DejaVu Sans"/>
              </a:rPr>
              <a:t>al</a:t>
            </a:r>
            <a:endParaRPr dirty="0">
              <a:solidFill>
                <a:schemeClr val="tx1">
                  <a:lumMod val="50000"/>
                  <a:lumOff val="50000"/>
                </a:schemeClr>
              </a:solidFill>
            </a:endParaRPr>
          </a:p>
          <a:p>
            <a:pPr>
              <a:lnSpc>
                <a:spcPct val="100000"/>
              </a:lnSpc>
            </a:pPr>
            <a:r>
              <a:rPr lang="en-AU" dirty="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err="1" smtClean="0">
                <a:solidFill>
                  <a:schemeClr val="tx1">
                    <a:lumMod val="50000"/>
                    <a:lumOff val="50000"/>
                  </a:schemeClr>
                </a:solidFill>
                <a:latin typeface="Consolas"/>
                <a:ea typeface="DejaVu Sans"/>
              </a:rPr>
              <a:t>bar.py</a:t>
            </a:r>
            <a:endParaRPr lang="en-AU" dirty="0" smtClean="0">
              <a:solidFill>
                <a:schemeClr val="tx1">
                  <a:lumMod val="50000"/>
                  <a:lumOff val="50000"/>
                </a:schemeClr>
              </a:solidFill>
              <a:latin typeface="Consolas"/>
              <a:ea typeface="DejaVu Sans"/>
            </a:endParaRPr>
          </a:p>
          <a:p>
            <a:pPr>
              <a:lnSpc>
                <a:spcPct val="100000"/>
              </a:lnSpc>
            </a:pPr>
            <a:r>
              <a:rPr lang="en-AU" dirty="0" smtClean="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err="1" smtClean="0">
                <a:solidFill>
                  <a:schemeClr val="tx1">
                    <a:lumMod val="50000"/>
                    <a:lumOff val="50000"/>
                  </a:schemeClr>
                </a:solidFill>
                <a:latin typeface="Consolas"/>
                <a:ea typeface="DejaVu Sans"/>
              </a:rPr>
              <a:t>foo.bash</a:t>
            </a:r>
            <a:endParaRPr dirty="0">
              <a:solidFill>
                <a:schemeClr val="tx1">
                  <a:lumMod val="50000"/>
                  <a:lumOff val="50000"/>
                </a:schemeClr>
              </a:solidFill>
            </a:endParaRPr>
          </a:p>
        </p:txBody>
      </p:sp>
    </p:spTree>
    <p:extLst>
      <p:ext uri="{BB962C8B-B14F-4D97-AF65-F5344CB8AC3E}">
        <p14:creationId xmlns:p14="http://schemas.microsoft.com/office/powerpoint/2010/main" val="1418741391"/>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76" name="CustomShape 1"/>
          <p:cNvSpPr/>
          <p:nvPr/>
        </p:nvSpPr>
        <p:spPr>
          <a:xfrm>
            <a:off x="457200" y="20628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Directory structure</a:t>
            </a:r>
            <a:endParaRPr/>
          </a:p>
        </p:txBody>
      </p:sp>
      <p:sp>
        <p:nvSpPr>
          <p:cNvPr id="177" name="CustomShape 2"/>
          <p:cNvSpPr/>
          <p:nvPr/>
        </p:nvSpPr>
        <p:spPr>
          <a:xfrm>
            <a:off x="457199" y="1200600"/>
            <a:ext cx="6833259" cy="3393360"/>
          </a:xfrm>
          <a:prstGeom prst="rect">
            <a:avLst/>
          </a:prstGeom>
          <a:noFill/>
        </p:spPr>
        <p:txBody>
          <a:bodyPr lIns="90000" tIns="45000" rIns="90000" bIns="45000"/>
          <a:lstStyle/>
          <a:p>
            <a:pPr>
              <a:lnSpc>
                <a:spcPct val="100000"/>
              </a:lnSpc>
            </a:pPr>
            <a:r>
              <a:rPr lang="en-AU" sz="1700" dirty="0" smtClean="0">
                <a:solidFill>
                  <a:srgbClr val="7F7F7F"/>
                </a:solidFill>
                <a:latin typeface="Consolas"/>
                <a:ea typeface="DejaVu Sans"/>
              </a:rPr>
              <a:t>(</a:t>
            </a:r>
            <a:r>
              <a:rPr lang="en-AU" dirty="0" smtClean="0">
                <a:solidFill>
                  <a:srgbClr val="7F7F7F"/>
                </a:solidFill>
                <a:latin typeface="Consolas"/>
                <a:ea typeface="DejaVu Sans"/>
              </a:rPr>
              <a:t>root)</a:t>
            </a:r>
            <a:endParaRPr dirty="0" smtClean="0">
              <a:solidFill>
                <a:srgbClr val="7F7F7F"/>
              </a:solidFill>
            </a:endParaRPr>
          </a:p>
          <a:p>
            <a:pPr>
              <a:lnSpc>
                <a:spcPct val="100000"/>
              </a:lnSpc>
            </a:pPr>
            <a:r>
              <a:rPr lang="en-AU" dirty="0" smtClean="0">
                <a:solidFill>
                  <a:srgbClr val="7F7F7F"/>
                </a:solidFill>
                <a:latin typeface="Consolas"/>
                <a:ea typeface="DejaVu Sans"/>
              </a:rPr>
              <a:t>+- </a:t>
            </a:r>
            <a:r>
              <a:rPr lang="en-AU" dirty="0" err="1" smtClean="0">
                <a:solidFill>
                  <a:srgbClr val="7F7F7F"/>
                </a:solidFill>
                <a:latin typeface="Consolas"/>
                <a:ea typeface="DejaVu Sans"/>
              </a:rPr>
              <a:t>src</a:t>
            </a:r>
            <a:endParaRPr dirty="0" smtClean="0">
              <a:solidFill>
                <a:srgbClr val="7F7F7F"/>
              </a:solidFill>
            </a:endParaRPr>
          </a:p>
          <a:p>
            <a:pPr>
              <a:lnSpc>
                <a:spcPct val="100000"/>
              </a:lnSpc>
            </a:pPr>
            <a:r>
              <a:rPr lang="en-AU" dirty="0" smtClean="0">
                <a:solidFill>
                  <a:srgbClr val="7F7F7F"/>
                </a:solidFill>
                <a:latin typeface="Consolas"/>
                <a:ea typeface="DejaVu Sans"/>
              </a:rPr>
              <a:t>|   </a:t>
            </a:r>
            <a:r>
              <a:rPr lang="en-US" dirty="0" smtClean="0">
                <a:solidFill>
                  <a:srgbClr val="7F7F7F"/>
                </a:solidFill>
              </a:rPr>
              <a:t>└</a:t>
            </a:r>
            <a:r>
              <a:rPr lang="en-US" dirty="0">
                <a:solidFill>
                  <a:srgbClr val="7F7F7F"/>
                </a:solidFill>
              </a:rPr>
              <a:t>─</a:t>
            </a:r>
            <a:r>
              <a:rPr lang="en-AU" dirty="0" smtClean="0">
                <a:solidFill>
                  <a:srgbClr val="7F7F7F"/>
                </a:solidFill>
                <a:latin typeface="Consolas"/>
                <a:ea typeface="DejaVu Sans"/>
              </a:rPr>
              <a:t> al</a:t>
            </a:r>
            <a:endParaRPr dirty="0">
              <a:solidFill>
                <a:srgbClr val="7F7F7F"/>
              </a:solidFill>
            </a:endParaRPr>
          </a:p>
          <a:p>
            <a:pPr>
              <a:lnSpc>
                <a:spcPct val="100000"/>
              </a:lnSpc>
            </a:pPr>
            <a:r>
              <a:rPr lang="en-AU" dirty="0">
                <a:solidFill>
                  <a:srgbClr val="7F7F7F"/>
                </a:solidFill>
                <a:latin typeface="Consolas"/>
                <a:ea typeface="DejaVu Sans"/>
              </a:rPr>
              <a:t>|       </a:t>
            </a:r>
            <a:r>
              <a:rPr lang="en-US" dirty="0" smtClean="0">
                <a:solidFill>
                  <a:srgbClr val="7F7F7F"/>
                </a:solidFill>
              </a:rPr>
              <a:t>└─ </a:t>
            </a:r>
            <a:r>
              <a:rPr lang="en-AU" dirty="0" smtClean="0">
                <a:solidFill>
                  <a:srgbClr val="7F7F7F"/>
                </a:solidFill>
                <a:latin typeface="Consolas"/>
                <a:ea typeface="DejaVu Sans"/>
              </a:rPr>
              <a:t>foo</a:t>
            </a:r>
            <a:endParaRPr dirty="0">
              <a:solidFill>
                <a:srgbClr val="7F7F7F"/>
              </a:solidFill>
            </a:endParaRPr>
          </a:p>
          <a:p>
            <a:pPr>
              <a:lnSpc>
                <a:spcPct val="100000"/>
              </a:lnSpc>
            </a:pPr>
            <a:r>
              <a:rPr lang="en-AU" dirty="0">
                <a:solidFill>
                  <a:srgbClr val="7F7F7F"/>
                </a:solidFill>
                <a:latin typeface="Consolas"/>
                <a:ea typeface="DejaVu Sans"/>
              </a:rPr>
              <a:t>|           </a:t>
            </a:r>
            <a:r>
              <a:rPr lang="en-US" dirty="0" smtClean="0">
                <a:solidFill>
                  <a:srgbClr val="7F7F7F"/>
                </a:solidFill>
              </a:rPr>
              <a:t>└─ </a:t>
            </a:r>
            <a:r>
              <a:rPr lang="en-AU" dirty="0" err="1" smtClean="0">
                <a:solidFill>
                  <a:srgbClr val="7F7F7F"/>
                </a:solidFill>
                <a:latin typeface="Consolas"/>
                <a:ea typeface="DejaVu Sans"/>
              </a:rPr>
              <a:t>Bar.groovy</a:t>
            </a:r>
            <a:endParaRPr dirty="0">
              <a:solidFill>
                <a:srgbClr val="7F7F7F"/>
              </a:solidFill>
            </a:endParaRPr>
          </a:p>
          <a:p>
            <a:pPr>
              <a:lnSpc>
                <a:spcPct val="100000"/>
              </a:lnSpc>
            </a:pPr>
            <a:r>
              <a:rPr lang="en-AU" dirty="0" smtClean="0">
                <a:solidFill>
                  <a:schemeClr val="bg1"/>
                </a:solidFill>
                <a:latin typeface="Consolas"/>
                <a:ea typeface="DejaVu Sans"/>
              </a:rPr>
              <a:t>+- </a:t>
            </a:r>
            <a:r>
              <a:rPr lang="en-AU" dirty="0" err="1" smtClean="0">
                <a:solidFill>
                  <a:schemeClr val="bg1"/>
                </a:solidFill>
                <a:latin typeface="Consolas"/>
                <a:ea typeface="DejaVu Sans"/>
              </a:rPr>
              <a:t>vars</a:t>
            </a:r>
            <a:endParaRPr dirty="0" smtClean="0">
              <a:solidFill>
                <a:schemeClr val="bg1"/>
              </a:solidFill>
            </a:endParaRPr>
          </a:p>
          <a:p>
            <a:pPr>
              <a:lnSpc>
                <a:spcPct val="100000"/>
              </a:lnSpc>
            </a:pPr>
            <a:r>
              <a:rPr lang="en-AU" dirty="0" smtClean="0">
                <a:solidFill>
                  <a:schemeClr val="bg1"/>
                </a:solidFill>
                <a:latin typeface="Consolas"/>
                <a:ea typeface="DejaVu Sans"/>
              </a:rPr>
              <a:t>|   </a:t>
            </a:r>
            <a:r>
              <a:rPr lang="en-US" dirty="0" smtClean="0">
                <a:solidFill>
                  <a:schemeClr val="bg1"/>
                </a:solidFill>
              </a:rPr>
              <a:t>└─ </a:t>
            </a:r>
            <a:r>
              <a:rPr lang="en-AU" dirty="0" err="1" smtClean="0">
                <a:solidFill>
                  <a:schemeClr val="bg1"/>
                </a:solidFill>
                <a:latin typeface="Consolas"/>
                <a:ea typeface="DejaVu Sans"/>
              </a:rPr>
              <a:t>fooBar.groovy</a:t>
            </a:r>
            <a:endParaRPr dirty="0">
              <a:solidFill>
                <a:schemeClr val="bg1"/>
              </a:solidFill>
            </a:endParaRPr>
          </a:p>
          <a:p>
            <a:pPr>
              <a:lnSpc>
                <a:spcPct val="100000"/>
              </a:lnSpc>
            </a:pPr>
            <a:r>
              <a:rPr lang="en-AU" dirty="0">
                <a:solidFill>
                  <a:schemeClr val="bg1"/>
                </a:solidFill>
                <a:latin typeface="Consolas"/>
                <a:ea typeface="DejaVu Sans"/>
              </a:rPr>
              <a:t>|  </a:t>
            </a:r>
            <a:r>
              <a:rPr lang="en-AU" dirty="0" smtClean="0">
                <a:solidFill>
                  <a:schemeClr val="bg1"/>
                </a:solidFill>
                <a:latin typeface="Consolas"/>
                <a:ea typeface="DejaVu Sans"/>
              </a:rPr>
              <a:t> </a:t>
            </a:r>
            <a:r>
              <a:rPr lang="en-US" dirty="0" smtClean="0">
                <a:solidFill>
                  <a:schemeClr val="bg1"/>
                </a:solidFill>
              </a:rPr>
              <a:t>└─ </a:t>
            </a:r>
            <a:r>
              <a:rPr lang="en-AU" dirty="0" err="1" smtClean="0">
                <a:solidFill>
                  <a:schemeClr val="bg1"/>
                </a:solidFill>
                <a:latin typeface="Consolas"/>
                <a:ea typeface="DejaVu Sans"/>
              </a:rPr>
              <a:t>fooBar.txt</a:t>
            </a:r>
            <a:endParaRPr dirty="0" smtClean="0">
              <a:solidFill>
                <a:schemeClr val="bg1"/>
              </a:solidFill>
            </a:endParaRPr>
          </a:p>
          <a:p>
            <a:pPr>
              <a:lnSpc>
                <a:spcPct val="100000"/>
              </a:lnSpc>
            </a:pPr>
            <a:r>
              <a:rPr lang="en-AU" dirty="0" smtClean="0">
                <a:solidFill>
                  <a:srgbClr val="7F7F7F"/>
                </a:solidFill>
                <a:latin typeface="Consolas"/>
                <a:ea typeface="DejaVu Sans"/>
              </a:rPr>
              <a:t>+- resources</a:t>
            </a:r>
            <a:endParaRPr dirty="0" smtClean="0">
              <a:solidFill>
                <a:srgbClr val="7F7F7F"/>
              </a:solidFill>
            </a:endParaRPr>
          </a:p>
          <a:p>
            <a:pPr>
              <a:lnSpc>
                <a:spcPct val="100000"/>
              </a:lnSpc>
            </a:pPr>
            <a:r>
              <a:rPr lang="en-AU" dirty="0" smtClean="0">
                <a:solidFill>
                  <a:srgbClr val="7F7F7F"/>
                </a:solidFill>
                <a:latin typeface="Consolas"/>
                <a:ea typeface="DejaVu Sans"/>
              </a:rPr>
              <a:t>|   </a:t>
            </a:r>
            <a:r>
              <a:rPr lang="en-US" dirty="0" smtClean="0">
                <a:solidFill>
                  <a:srgbClr val="7F7F7F"/>
                </a:solidFill>
              </a:rPr>
              <a:t>└─ </a:t>
            </a:r>
            <a:r>
              <a:rPr lang="en-AU" dirty="0" smtClean="0">
                <a:solidFill>
                  <a:srgbClr val="7F7F7F"/>
                </a:solidFill>
                <a:latin typeface="Consolas"/>
                <a:ea typeface="DejaVu Sans"/>
              </a:rPr>
              <a:t>org</a:t>
            </a:r>
            <a:endParaRPr dirty="0">
              <a:solidFill>
                <a:srgbClr val="7F7F7F"/>
              </a:solidFill>
            </a:endParaRPr>
          </a:p>
          <a:p>
            <a:pPr>
              <a:lnSpc>
                <a:spcPct val="100000"/>
              </a:lnSpc>
            </a:pPr>
            <a:r>
              <a:rPr lang="en-AU" dirty="0">
                <a:solidFill>
                  <a:srgbClr val="7F7F7F"/>
                </a:solidFill>
                <a:latin typeface="Consolas"/>
                <a:ea typeface="DejaVu Sans"/>
              </a:rPr>
              <a:t>|       </a:t>
            </a:r>
            <a:r>
              <a:rPr lang="en-US" dirty="0" smtClean="0">
                <a:solidFill>
                  <a:srgbClr val="7F7F7F"/>
                </a:solidFill>
              </a:rPr>
              <a:t>└─ </a:t>
            </a:r>
            <a:r>
              <a:rPr lang="en-AU" dirty="0" smtClean="0">
                <a:solidFill>
                  <a:srgbClr val="7F7F7F"/>
                </a:solidFill>
                <a:latin typeface="Consolas"/>
                <a:ea typeface="DejaVu Sans"/>
              </a:rPr>
              <a:t>al</a:t>
            </a:r>
            <a:endParaRPr dirty="0">
              <a:solidFill>
                <a:srgbClr val="7F7F7F"/>
              </a:solidFill>
            </a:endParaRPr>
          </a:p>
          <a:p>
            <a:pPr>
              <a:lnSpc>
                <a:spcPct val="100000"/>
              </a:lnSpc>
            </a:pPr>
            <a:r>
              <a:rPr lang="en-AU" dirty="0">
                <a:solidFill>
                  <a:srgbClr val="7F7F7F"/>
                </a:solidFill>
                <a:latin typeface="Consolas"/>
                <a:ea typeface="DejaVu Sans"/>
              </a:rPr>
              <a:t>|           </a:t>
            </a:r>
            <a:r>
              <a:rPr lang="en-US" dirty="0" smtClean="0">
                <a:solidFill>
                  <a:srgbClr val="7F7F7F"/>
                </a:solidFill>
              </a:rPr>
              <a:t>└─ </a:t>
            </a:r>
            <a:r>
              <a:rPr lang="en-AU" dirty="0" err="1" smtClean="0">
                <a:solidFill>
                  <a:srgbClr val="7F7F7F"/>
                </a:solidFill>
                <a:latin typeface="Consolas"/>
                <a:ea typeface="DejaVu Sans"/>
              </a:rPr>
              <a:t>bar.py</a:t>
            </a:r>
            <a:endParaRPr lang="en-AU" dirty="0" smtClean="0">
              <a:solidFill>
                <a:srgbClr val="7F7F7F"/>
              </a:solidFill>
              <a:latin typeface="Consolas"/>
              <a:ea typeface="DejaVu Sans"/>
            </a:endParaRPr>
          </a:p>
          <a:p>
            <a:pPr>
              <a:lnSpc>
                <a:spcPct val="100000"/>
              </a:lnSpc>
            </a:pPr>
            <a:r>
              <a:rPr lang="en-AU" dirty="0" smtClean="0">
                <a:solidFill>
                  <a:srgbClr val="7F7F7F"/>
                </a:solidFill>
                <a:latin typeface="Consolas"/>
                <a:ea typeface="DejaVu Sans"/>
              </a:rPr>
              <a:t>|           </a:t>
            </a:r>
            <a:r>
              <a:rPr lang="en-US" dirty="0" smtClean="0">
                <a:solidFill>
                  <a:srgbClr val="7F7F7F"/>
                </a:solidFill>
              </a:rPr>
              <a:t>└─ </a:t>
            </a:r>
            <a:r>
              <a:rPr lang="en-AU" dirty="0" err="1" smtClean="0">
                <a:solidFill>
                  <a:srgbClr val="7F7F7F"/>
                </a:solidFill>
                <a:latin typeface="Consolas"/>
                <a:ea typeface="DejaVu Sans"/>
              </a:rPr>
              <a:t>foo.bash</a:t>
            </a:r>
            <a:endParaRPr dirty="0">
              <a:solidFill>
                <a:srgbClr val="7F7F7F"/>
              </a:solidFill>
            </a:endParaRPr>
          </a:p>
        </p:txBody>
      </p:sp>
    </p:spTree>
    <p:extLst>
      <p:ext uri="{BB962C8B-B14F-4D97-AF65-F5344CB8AC3E}">
        <p14:creationId xmlns:p14="http://schemas.microsoft.com/office/powerpoint/2010/main" val="3904494434"/>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76" name="CustomShape 1"/>
          <p:cNvSpPr/>
          <p:nvPr/>
        </p:nvSpPr>
        <p:spPr>
          <a:xfrm>
            <a:off x="457200" y="20628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Directory structure</a:t>
            </a:r>
            <a:endParaRPr/>
          </a:p>
        </p:txBody>
      </p:sp>
      <p:sp>
        <p:nvSpPr>
          <p:cNvPr id="177" name="CustomShape 2"/>
          <p:cNvSpPr/>
          <p:nvPr/>
        </p:nvSpPr>
        <p:spPr>
          <a:xfrm>
            <a:off x="457199" y="1200600"/>
            <a:ext cx="6833259" cy="3393360"/>
          </a:xfrm>
          <a:prstGeom prst="rect">
            <a:avLst/>
          </a:prstGeom>
          <a:noFill/>
        </p:spPr>
        <p:txBody>
          <a:bodyPr lIns="90000" tIns="45000" rIns="90000" bIns="45000"/>
          <a:lstStyle/>
          <a:p>
            <a:pPr>
              <a:lnSpc>
                <a:spcPct val="100000"/>
              </a:lnSpc>
            </a:pPr>
            <a:r>
              <a:rPr lang="en-AU" sz="1700" dirty="0" smtClean="0">
                <a:solidFill>
                  <a:schemeClr val="tx1">
                    <a:lumMod val="50000"/>
                    <a:lumOff val="50000"/>
                  </a:schemeClr>
                </a:solidFill>
                <a:latin typeface="Consolas"/>
                <a:ea typeface="DejaVu Sans"/>
              </a:rPr>
              <a:t>(</a:t>
            </a:r>
            <a:r>
              <a:rPr lang="en-AU" dirty="0" smtClean="0">
                <a:solidFill>
                  <a:schemeClr val="tx1">
                    <a:lumMod val="50000"/>
                    <a:lumOff val="50000"/>
                  </a:schemeClr>
                </a:solidFill>
                <a:latin typeface="Consolas"/>
                <a:ea typeface="DejaVu Sans"/>
              </a:rPr>
              <a:t>root)</a:t>
            </a:r>
            <a:endParaRPr dirty="0" smtClean="0">
              <a:solidFill>
                <a:schemeClr val="tx1">
                  <a:lumMod val="50000"/>
                  <a:lumOff val="50000"/>
                </a:schemeClr>
              </a:solidFill>
            </a:endParaRPr>
          </a:p>
          <a:p>
            <a:pPr>
              <a:lnSpc>
                <a:spcPct val="100000"/>
              </a:lnSpc>
            </a:pPr>
            <a:r>
              <a:rPr lang="en-AU" dirty="0" smtClean="0">
                <a:solidFill>
                  <a:schemeClr val="tx1">
                    <a:lumMod val="50000"/>
                    <a:lumOff val="50000"/>
                  </a:schemeClr>
                </a:solidFill>
                <a:latin typeface="Consolas"/>
                <a:ea typeface="DejaVu Sans"/>
              </a:rPr>
              <a:t>+- </a:t>
            </a:r>
            <a:r>
              <a:rPr lang="en-AU" dirty="0" err="1" smtClean="0">
                <a:solidFill>
                  <a:schemeClr val="tx1">
                    <a:lumMod val="50000"/>
                    <a:lumOff val="50000"/>
                  </a:schemeClr>
                </a:solidFill>
                <a:latin typeface="Consolas"/>
                <a:ea typeface="DejaVu Sans"/>
              </a:rPr>
              <a:t>src</a:t>
            </a:r>
            <a:endParaRPr dirty="0" smtClean="0">
              <a:solidFill>
                <a:schemeClr val="tx1">
                  <a:lumMod val="50000"/>
                  <a:lumOff val="50000"/>
                </a:schemeClr>
              </a:solidFill>
            </a:endParaRPr>
          </a:p>
          <a:p>
            <a:pPr>
              <a:lnSpc>
                <a:spcPct val="100000"/>
              </a:lnSpc>
            </a:pPr>
            <a:r>
              <a:rPr lang="en-AU" dirty="0" smtClean="0">
                <a:solidFill>
                  <a:schemeClr val="tx1">
                    <a:lumMod val="50000"/>
                    <a:lumOff val="50000"/>
                  </a:schemeClr>
                </a:solidFill>
                <a:latin typeface="Consolas"/>
                <a:ea typeface="DejaVu Sans"/>
              </a:rPr>
              <a:t>|   </a:t>
            </a:r>
            <a:r>
              <a:rPr lang="en-US" dirty="0" smtClean="0">
                <a:solidFill>
                  <a:schemeClr val="tx1">
                    <a:lumMod val="50000"/>
                    <a:lumOff val="50000"/>
                  </a:schemeClr>
                </a:solidFill>
              </a:rPr>
              <a:t>└</a:t>
            </a:r>
            <a:r>
              <a:rPr lang="en-US" dirty="0">
                <a:solidFill>
                  <a:schemeClr val="tx1">
                    <a:lumMod val="50000"/>
                    <a:lumOff val="50000"/>
                  </a:schemeClr>
                </a:solidFill>
              </a:rPr>
              <a:t>─</a:t>
            </a:r>
            <a:r>
              <a:rPr lang="en-AU" dirty="0" smtClean="0">
                <a:solidFill>
                  <a:schemeClr val="tx1">
                    <a:lumMod val="50000"/>
                    <a:lumOff val="50000"/>
                  </a:schemeClr>
                </a:solidFill>
                <a:latin typeface="Consolas"/>
                <a:ea typeface="DejaVu Sans"/>
              </a:rPr>
              <a:t> al</a:t>
            </a:r>
            <a:endParaRPr dirty="0">
              <a:solidFill>
                <a:schemeClr val="tx1">
                  <a:lumMod val="50000"/>
                  <a:lumOff val="50000"/>
                </a:schemeClr>
              </a:solidFill>
            </a:endParaRPr>
          </a:p>
          <a:p>
            <a:pPr>
              <a:lnSpc>
                <a:spcPct val="100000"/>
              </a:lnSpc>
            </a:pPr>
            <a:r>
              <a:rPr lang="en-AU" dirty="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smtClean="0">
                <a:solidFill>
                  <a:schemeClr val="tx1">
                    <a:lumMod val="50000"/>
                    <a:lumOff val="50000"/>
                  </a:schemeClr>
                </a:solidFill>
                <a:latin typeface="Consolas"/>
                <a:ea typeface="DejaVu Sans"/>
              </a:rPr>
              <a:t>foo</a:t>
            </a:r>
            <a:endParaRPr dirty="0">
              <a:solidFill>
                <a:schemeClr val="tx1">
                  <a:lumMod val="50000"/>
                  <a:lumOff val="50000"/>
                </a:schemeClr>
              </a:solidFill>
            </a:endParaRPr>
          </a:p>
          <a:p>
            <a:pPr>
              <a:lnSpc>
                <a:spcPct val="100000"/>
              </a:lnSpc>
            </a:pPr>
            <a:r>
              <a:rPr lang="en-AU" dirty="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err="1" smtClean="0">
                <a:solidFill>
                  <a:schemeClr val="tx1">
                    <a:lumMod val="50000"/>
                    <a:lumOff val="50000"/>
                  </a:schemeClr>
                </a:solidFill>
                <a:latin typeface="Consolas"/>
                <a:ea typeface="DejaVu Sans"/>
              </a:rPr>
              <a:t>Bar.groovy</a:t>
            </a:r>
            <a:endParaRPr dirty="0">
              <a:solidFill>
                <a:schemeClr val="tx1">
                  <a:lumMod val="50000"/>
                  <a:lumOff val="50000"/>
                </a:schemeClr>
              </a:solidFill>
            </a:endParaRPr>
          </a:p>
          <a:p>
            <a:pPr>
              <a:lnSpc>
                <a:spcPct val="100000"/>
              </a:lnSpc>
            </a:pPr>
            <a:r>
              <a:rPr lang="en-AU" dirty="0" smtClean="0">
                <a:solidFill>
                  <a:schemeClr val="tx1">
                    <a:lumMod val="50000"/>
                    <a:lumOff val="50000"/>
                  </a:schemeClr>
                </a:solidFill>
                <a:latin typeface="Consolas"/>
                <a:ea typeface="DejaVu Sans"/>
              </a:rPr>
              <a:t>+- </a:t>
            </a:r>
            <a:r>
              <a:rPr lang="en-AU" dirty="0" err="1" smtClean="0">
                <a:solidFill>
                  <a:schemeClr val="tx1">
                    <a:lumMod val="50000"/>
                    <a:lumOff val="50000"/>
                  </a:schemeClr>
                </a:solidFill>
                <a:latin typeface="Consolas"/>
                <a:ea typeface="DejaVu Sans"/>
              </a:rPr>
              <a:t>vars</a:t>
            </a:r>
            <a:endParaRPr dirty="0" smtClean="0">
              <a:solidFill>
                <a:schemeClr val="tx1">
                  <a:lumMod val="50000"/>
                  <a:lumOff val="50000"/>
                </a:schemeClr>
              </a:solidFill>
            </a:endParaRPr>
          </a:p>
          <a:p>
            <a:pPr>
              <a:lnSpc>
                <a:spcPct val="100000"/>
              </a:lnSpc>
            </a:pPr>
            <a:r>
              <a:rPr lang="en-AU" dirty="0" smtClean="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err="1" smtClean="0">
                <a:solidFill>
                  <a:schemeClr val="tx1">
                    <a:lumMod val="50000"/>
                    <a:lumOff val="50000"/>
                  </a:schemeClr>
                </a:solidFill>
                <a:latin typeface="Consolas"/>
                <a:ea typeface="DejaVu Sans"/>
              </a:rPr>
              <a:t>fooBar.groovy</a:t>
            </a:r>
            <a:endParaRPr dirty="0">
              <a:solidFill>
                <a:schemeClr val="tx1">
                  <a:lumMod val="50000"/>
                  <a:lumOff val="50000"/>
                </a:schemeClr>
              </a:solidFill>
            </a:endParaRPr>
          </a:p>
          <a:p>
            <a:pPr>
              <a:lnSpc>
                <a:spcPct val="100000"/>
              </a:lnSpc>
            </a:pPr>
            <a:r>
              <a:rPr lang="en-AU" dirty="0">
                <a:solidFill>
                  <a:schemeClr val="tx1">
                    <a:lumMod val="50000"/>
                    <a:lumOff val="50000"/>
                  </a:schemeClr>
                </a:solidFill>
                <a:latin typeface="Consolas"/>
                <a:ea typeface="DejaVu Sans"/>
              </a:rPr>
              <a:t>|  </a:t>
            </a:r>
            <a:r>
              <a:rPr lang="en-AU" dirty="0" smtClean="0">
                <a:solidFill>
                  <a:schemeClr val="tx1">
                    <a:lumMod val="50000"/>
                    <a:lumOff val="50000"/>
                  </a:schemeClr>
                </a:solidFill>
                <a:latin typeface="Consolas"/>
                <a:ea typeface="DejaVu Sans"/>
              </a:rPr>
              <a:t> </a:t>
            </a:r>
            <a:r>
              <a:rPr lang="en-US" dirty="0" smtClean="0">
                <a:solidFill>
                  <a:schemeClr val="tx1">
                    <a:lumMod val="50000"/>
                    <a:lumOff val="50000"/>
                  </a:schemeClr>
                </a:solidFill>
              </a:rPr>
              <a:t>└─ </a:t>
            </a:r>
            <a:r>
              <a:rPr lang="en-AU" dirty="0" err="1" smtClean="0">
                <a:solidFill>
                  <a:schemeClr val="tx1">
                    <a:lumMod val="50000"/>
                    <a:lumOff val="50000"/>
                  </a:schemeClr>
                </a:solidFill>
                <a:latin typeface="Consolas"/>
                <a:ea typeface="DejaVu Sans"/>
              </a:rPr>
              <a:t>fooBar.txt</a:t>
            </a:r>
            <a:endParaRPr dirty="0" smtClean="0">
              <a:solidFill>
                <a:schemeClr val="tx1">
                  <a:lumMod val="50000"/>
                  <a:lumOff val="50000"/>
                </a:schemeClr>
              </a:solidFill>
            </a:endParaRPr>
          </a:p>
          <a:p>
            <a:pPr>
              <a:lnSpc>
                <a:spcPct val="100000"/>
              </a:lnSpc>
            </a:pPr>
            <a:r>
              <a:rPr lang="en-AU" dirty="0" smtClean="0">
                <a:solidFill>
                  <a:schemeClr val="bg1"/>
                </a:solidFill>
                <a:latin typeface="Consolas"/>
                <a:ea typeface="DejaVu Sans"/>
              </a:rPr>
              <a:t>+- resources</a:t>
            </a:r>
            <a:endParaRPr dirty="0" smtClean="0">
              <a:solidFill>
                <a:schemeClr val="bg1"/>
              </a:solidFill>
            </a:endParaRPr>
          </a:p>
          <a:p>
            <a:pPr>
              <a:lnSpc>
                <a:spcPct val="100000"/>
              </a:lnSpc>
            </a:pPr>
            <a:r>
              <a:rPr lang="en-AU" dirty="0" smtClean="0">
                <a:solidFill>
                  <a:schemeClr val="bg1"/>
                </a:solidFill>
                <a:latin typeface="Consolas"/>
                <a:ea typeface="DejaVu Sans"/>
              </a:rPr>
              <a:t>|   </a:t>
            </a:r>
            <a:r>
              <a:rPr lang="en-US" dirty="0" smtClean="0">
                <a:solidFill>
                  <a:schemeClr val="bg1"/>
                </a:solidFill>
              </a:rPr>
              <a:t>└─ </a:t>
            </a:r>
            <a:r>
              <a:rPr lang="en-AU" dirty="0" smtClean="0">
                <a:solidFill>
                  <a:schemeClr val="bg1"/>
                </a:solidFill>
                <a:latin typeface="Consolas"/>
                <a:ea typeface="DejaVu Sans"/>
              </a:rPr>
              <a:t>org</a:t>
            </a:r>
            <a:endParaRPr dirty="0">
              <a:solidFill>
                <a:schemeClr val="bg1"/>
              </a:solidFill>
            </a:endParaRPr>
          </a:p>
          <a:p>
            <a:pPr>
              <a:lnSpc>
                <a:spcPct val="100000"/>
              </a:lnSpc>
            </a:pPr>
            <a:r>
              <a:rPr lang="en-AU" dirty="0">
                <a:solidFill>
                  <a:schemeClr val="bg1"/>
                </a:solidFill>
                <a:latin typeface="Consolas"/>
                <a:ea typeface="DejaVu Sans"/>
              </a:rPr>
              <a:t>|       </a:t>
            </a:r>
            <a:r>
              <a:rPr lang="en-US" dirty="0" smtClean="0">
                <a:solidFill>
                  <a:schemeClr val="bg1"/>
                </a:solidFill>
              </a:rPr>
              <a:t>└─ </a:t>
            </a:r>
            <a:r>
              <a:rPr lang="en-AU" dirty="0" smtClean="0">
                <a:solidFill>
                  <a:schemeClr val="bg1"/>
                </a:solidFill>
                <a:latin typeface="Consolas"/>
                <a:ea typeface="DejaVu Sans"/>
              </a:rPr>
              <a:t>al</a:t>
            </a:r>
            <a:endParaRPr dirty="0">
              <a:solidFill>
                <a:schemeClr val="bg1"/>
              </a:solidFill>
            </a:endParaRPr>
          </a:p>
          <a:p>
            <a:pPr>
              <a:lnSpc>
                <a:spcPct val="100000"/>
              </a:lnSpc>
            </a:pPr>
            <a:r>
              <a:rPr lang="en-AU" dirty="0">
                <a:solidFill>
                  <a:schemeClr val="bg1"/>
                </a:solidFill>
                <a:latin typeface="Consolas"/>
                <a:ea typeface="DejaVu Sans"/>
              </a:rPr>
              <a:t>|           </a:t>
            </a:r>
            <a:r>
              <a:rPr lang="en-US" dirty="0" smtClean="0">
                <a:solidFill>
                  <a:schemeClr val="bg1"/>
                </a:solidFill>
              </a:rPr>
              <a:t>└─ </a:t>
            </a:r>
            <a:r>
              <a:rPr lang="en-AU" dirty="0" err="1" smtClean="0">
                <a:solidFill>
                  <a:schemeClr val="bg1"/>
                </a:solidFill>
                <a:latin typeface="Consolas"/>
                <a:ea typeface="DejaVu Sans"/>
              </a:rPr>
              <a:t>bar.py</a:t>
            </a:r>
            <a:endParaRPr lang="en-AU" dirty="0" smtClean="0">
              <a:solidFill>
                <a:schemeClr val="bg1"/>
              </a:solidFill>
              <a:latin typeface="Consolas"/>
              <a:ea typeface="DejaVu Sans"/>
            </a:endParaRPr>
          </a:p>
          <a:p>
            <a:pPr>
              <a:lnSpc>
                <a:spcPct val="100000"/>
              </a:lnSpc>
            </a:pPr>
            <a:r>
              <a:rPr lang="en-AU" dirty="0" smtClean="0">
                <a:solidFill>
                  <a:schemeClr val="bg1"/>
                </a:solidFill>
                <a:latin typeface="Consolas"/>
                <a:ea typeface="DejaVu Sans"/>
              </a:rPr>
              <a:t>|           </a:t>
            </a:r>
            <a:r>
              <a:rPr lang="en-US" dirty="0" smtClean="0">
                <a:solidFill>
                  <a:schemeClr val="bg1"/>
                </a:solidFill>
              </a:rPr>
              <a:t>└─ </a:t>
            </a:r>
            <a:r>
              <a:rPr lang="en-AU" dirty="0" err="1" smtClean="0">
                <a:solidFill>
                  <a:schemeClr val="bg1"/>
                </a:solidFill>
                <a:latin typeface="Consolas"/>
                <a:ea typeface="DejaVu Sans"/>
              </a:rPr>
              <a:t>foo.bash</a:t>
            </a:r>
            <a:endParaRPr dirty="0">
              <a:solidFill>
                <a:schemeClr val="bg1"/>
              </a:solidFill>
            </a:endParaRPr>
          </a:p>
        </p:txBody>
      </p:sp>
    </p:spTree>
    <p:extLst>
      <p:ext uri="{BB962C8B-B14F-4D97-AF65-F5344CB8AC3E}">
        <p14:creationId xmlns:p14="http://schemas.microsoft.com/office/powerpoint/2010/main" val="1082921227"/>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Agenda	</a:t>
            </a:r>
            <a:endParaRPr/>
          </a:p>
        </p:txBody>
      </p:sp>
      <p:sp>
        <p:nvSpPr>
          <p:cNvPr id="154" name="CustomShape 2"/>
          <p:cNvSpPr/>
          <p:nvPr/>
        </p:nvSpPr>
        <p:spPr>
          <a:xfrm>
            <a:off x="457200" y="1200240"/>
            <a:ext cx="8228520"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a:solidFill>
                  <a:srgbClr val="7F7F7F"/>
                </a:solidFill>
                <a:latin typeface="Calibri"/>
                <a:ea typeface="DejaVu Sans"/>
              </a:rPr>
              <a:t>Why Shared Libraries</a:t>
            </a:r>
            <a:endParaRPr dirty="0">
              <a:solidFill>
                <a:srgbClr val="7F7F7F"/>
              </a:solidFill>
            </a:endParaRPr>
          </a:p>
          <a:p>
            <a:pPr marL="457200" indent="-457200">
              <a:lnSpc>
                <a:spcPct val="100000"/>
              </a:lnSpc>
              <a:buSzPct val="100000"/>
              <a:buBlip>
                <a:blip r:embed="rId4"/>
              </a:buBlip>
            </a:pPr>
            <a:r>
              <a:rPr lang="en-AU" sz="3200" dirty="0">
                <a:solidFill>
                  <a:schemeClr val="tx1">
                    <a:lumMod val="50000"/>
                    <a:lumOff val="50000"/>
                  </a:schemeClr>
                </a:solidFill>
                <a:latin typeface="Calibri"/>
                <a:ea typeface="DejaVu Sans"/>
              </a:rPr>
              <a:t>Configuration and </a:t>
            </a:r>
            <a:r>
              <a:rPr lang="en-AU" sz="3200" dirty="0" smtClean="0">
                <a:solidFill>
                  <a:schemeClr val="tx1">
                    <a:lumMod val="50000"/>
                    <a:lumOff val="50000"/>
                  </a:schemeClr>
                </a:solidFill>
                <a:latin typeface="Calibri"/>
                <a:ea typeface="DejaVu Sans"/>
              </a:rPr>
              <a:t>Options</a:t>
            </a:r>
            <a:endParaRPr dirty="0">
              <a:solidFill>
                <a:schemeClr val="tx1">
                  <a:lumMod val="50000"/>
                  <a:lumOff val="50000"/>
                </a:schemeClr>
              </a:solidFill>
            </a:endParaRPr>
          </a:p>
          <a:p>
            <a:pPr marL="457200" indent="-457200">
              <a:lnSpc>
                <a:spcPct val="100000"/>
              </a:lnSpc>
              <a:buSzPct val="100000"/>
              <a:buBlip>
                <a:blip r:embed="rId4"/>
              </a:buBlip>
            </a:pPr>
            <a:r>
              <a:rPr lang="en-AU" sz="3200" dirty="0">
                <a:solidFill>
                  <a:schemeClr val="tx1">
                    <a:lumMod val="50000"/>
                    <a:lumOff val="50000"/>
                  </a:schemeClr>
                </a:solidFill>
                <a:latin typeface="Calibri"/>
                <a:ea typeface="DejaVu Sans"/>
              </a:rPr>
              <a:t>Library </a:t>
            </a:r>
            <a:r>
              <a:rPr lang="en-AU" sz="3200" dirty="0" smtClean="0">
                <a:solidFill>
                  <a:schemeClr val="tx1">
                    <a:lumMod val="50000"/>
                    <a:lumOff val="50000"/>
                  </a:schemeClr>
                </a:solidFill>
                <a:latin typeface="Calibri"/>
                <a:ea typeface="DejaVu Sans"/>
              </a:rPr>
              <a:t>Structure</a:t>
            </a:r>
            <a:endParaRPr dirty="0">
              <a:solidFill>
                <a:schemeClr val="tx1">
                  <a:lumMod val="50000"/>
                  <a:lumOff val="50000"/>
                </a:schemeClr>
              </a:solidFill>
            </a:endParaRPr>
          </a:p>
          <a:p>
            <a:pPr marL="457200" indent="-457200">
              <a:lnSpc>
                <a:spcPct val="100000"/>
              </a:lnSpc>
              <a:buSzPct val="100000"/>
              <a:buBlip>
                <a:blip r:embed="rId4"/>
              </a:buBlip>
            </a:pPr>
            <a:r>
              <a:rPr lang="en-AU" sz="3200" dirty="0">
                <a:solidFill>
                  <a:srgbClr val="FFFFFF"/>
                </a:solidFill>
                <a:latin typeface="Calibri"/>
                <a:ea typeface="DejaVu Sans"/>
              </a:rPr>
              <a:t>Usage</a:t>
            </a:r>
            <a:endParaRPr dirty="0">
              <a:solidFill>
                <a:srgbClr val="FFFFFF"/>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Modification </a:t>
            </a:r>
            <a:r>
              <a:rPr lang="en-AU" sz="3200" dirty="0">
                <a:solidFill>
                  <a:schemeClr val="bg1">
                    <a:lumMod val="50000"/>
                  </a:schemeClr>
                </a:solidFill>
                <a:latin typeface="Calibri"/>
                <a:ea typeface="DejaVu Sans"/>
              </a:rPr>
              <a:t>W</a:t>
            </a:r>
            <a:r>
              <a:rPr lang="en-AU" sz="3200" dirty="0" smtClean="0">
                <a:solidFill>
                  <a:schemeClr val="bg1">
                    <a:lumMod val="50000"/>
                  </a:schemeClr>
                </a:solidFill>
                <a:latin typeface="Calibri"/>
                <a:ea typeface="DejaVu Sans"/>
              </a:rPr>
              <a:t>orkflow</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Lessons Learnt</a:t>
            </a:r>
            <a:endParaRPr dirty="0">
              <a:solidFill>
                <a:schemeClr val="bg1">
                  <a:lumMod val="50000"/>
                </a:schemeClr>
              </a:solidFill>
            </a:endParaRPr>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1890085680"/>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a:t>
            </a:r>
            <a:endParaRPr dirty="0"/>
          </a:p>
        </p:txBody>
      </p:sp>
      <p:graphicFrame>
        <p:nvGraphicFramePr>
          <p:cNvPr id="182" name="Table 2"/>
          <p:cNvGraphicFramePr/>
          <p:nvPr>
            <p:extLst>
              <p:ext uri="{D42A27DB-BD31-4B8C-83A1-F6EECF244321}">
                <p14:modId xmlns:p14="http://schemas.microsoft.com/office/powerpoint/2010/main" val="691505509"/>
              </p:ext>
            </p:extLst>
          </p:nvPr>
        </p:nvGraphicFramePr>
        <p:xfrm>
          <a:off x="367198" y="1108363"/>
          <a:ext cx="8087039" cy="3500039"/>
        </p:xfrm>
        <a:graphic>
          <a:graphicData uri="http://schemas.openxmlformats.org/drawingml/2006/table">
            <a:tbl>
              <a:tblPr/>
              <a:tblGrid>
                <a:gridCol w="1502853"/>
                <a:gridCol w="1900052"/>
                <a:gridCol w="2690074"/>
                <a:gridCol w="1994060"/>
              </a:tblGrid>
              <a:tr h="401597">
                <a:tc>
                  <a:txBody>
                    <a:bodyPr/>
                    <a:lstStyle/>
                    <a:p>
                      <a:endParaRPr lang="en-US"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Global Variables/</a:t>
                      </a:r>
                      <a:r>
                        <a:rPr lang="en-AU" sz="1400" dirty="0" smtClean="0">
                          <a:solidFill>
                            <a:schemeClr val="bg1"/>
                          </a:solidFill>
                        </a:rPr>
                        <a:t>Functions (</a:t>
                      </a:r>
                      <a:r>
                        <a:rPr lang="en-AU" sz="1400" dirty="0" err="1" smtClean="0">
                          <a:solidFill>
                            <a:schemeClr val="bg1"/>
                          </a:solidFill>
                        </a:rPr>
                        <a:t>vars</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Class </a:t>
                      </a:r>
                      <a:r>
                        <a:rPr lang="en-AU" sz="1400" dirty="0" smtClean="0">
                          <a:solidFill>
                            <a:schemeClr val="bg1"/>
                          </a:solidFill>
                        </a:rPr>
                        <a:t>library </a:t>
                      </a:r>
                    </a:p>
                    <a:p>
                      <a:pPr algn="ctr">
                        <a:lnSpc>
                          <a:spcPct val="100000"/>
                        </a:lnSpc>
                      </a:pPr>
                      <a:r>
                        <a:rPr lang="en-AU" sz="1400" dirty="0" smtClean="0">
                          <a:solidFill>
                            <a:schemeClr val="bg1"/>
                          </a:solidFill>
                        </a:rPr>
                        <a:t>(</a:t>
                      </a:r>
                      <a:r>
                        <a:rPr lang="en-AU" sz="1400" dirty="0" err="1" smtClean="0">
                          <a:solidFill>
                            <a:schemeClr val="bg1"/>
                          </a:solidFill>
                        </a:rPr>
                        <a:t>src</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smtClean="0">
                          <a:solidFill>
                            <a:schemeClr val="bg1"/>
                          </a:solidFill>
                        </a:rPr>
                        <a:t>Resources </a:t>
                      </a:r>
                    </a:p>
                    <a:p>
                      <a:pPr algn="ctr">
                        <a:lnSpc>
                          <a:spcPct val="100000"/>
                        </a:lnSpc>
                      </a:pPr>
                      <a:r>
                        <a:rPr lang="en-AU" sz="1400" dirty="0" smtClean="0">
                          <a:solidFill>
                            <a:schemeClr val="bg1"/>
                          </a:solidFill>
                        </a:rPr>
                        <a:t>(resources)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r>
              <a:tr h="388800">
                <a:tc>
                  <a:txBody>
                    <a:bodyPr/>
                    <a:lstStyle/>
                    <a:p>
                      <a:pPr>
                        <a:lnSpc>
                          <a:spcPct val="100000"/>
                        </a:lnSpc>
                      </a:pPr>
                      <a:r>
                        <a:rPr lang="en-AU" sz="1400" dirty="0">
                          <a:solidFill>
                            <a:schemeClr val="bg1"/>
                          </a:solidFill>
                        </a:rPr>
                        <a:t>Contents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smtClean="0">
                          <a:solidFill>
                            <a:schemeClr val="bg1"/>
                          </a:solidFill>
                        </a:rPr>
                        <a:t>Any Non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757080">
                <a:tc>
                  <a:txBody>
                    <a:bodyPr/>
                    <a:lstStyle/>
                    <a:p>
                      <a:pPr>
                        <a:lnSpc>
                          <a:spcPct val="100000"/>
                        </a:lnSpc>
                      </a:pPr>
                      <a:r>
                        <a:rPr lang="en-AU" sz="1400" dirty="0">
                          <a:solidFill>
                            <a:schemeClr val="bg1"/>
                          </a:solidFill>
                        </a:rPr>
                        <a:t>Static</a:t>
                      </a:r>
                      <a:endParaRPr sz="1400" dirty="0">
                        <a:solidFill>
                          <a:schemeClr val="bg1"/>
                        </a:solidFill>
                      </a:endParaRPr>
                    </a:p>
                    <a:p>
                      <a:pPr>
                        <a:lnSpc>
                          <a:spcPct val="100000"/>
                        </a:lnSpc>
                      </a:pPr>
                      <a:r>
                        <a:rPr lang="en-AU" sz="1400" dirty="0">
                          <a:solidFill>
                            <a:schemeClr val="bg1"/>
                          </a:solidFill>
                        </a:rPr>
                        <a:t>Invocation</a:t>
                      </a:r>
                      <a:endParaRPr sz="1400" dirty="0">
                        <a:solidFill>
                          <a:schemeClr val="bg1"/>
                        </a:solidFill>
                      </a:endParaRPr>
                    </a:p>
                    <a:p>
                      <a:pPr>
                        <a:lnSpc>
                          <a:spcPct val="100000"/>
                        </a:lnSpc>
                      </a:pPr>
                      <a:r>
                        <a:rPr lang="en-AU" sz="1400" dirty="0">
                          <a:solidFill>
                            <a:schemeClr val="bg1"/>
                          </a:solidFill>
                        </a:rPr>
                        <a:t>(Annotation)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691200">
                <a:tc>
                  <a:txBody>
                    <a:bodyPr/>
                    <a:lstStyle/>
                    <a:p>
                      <a:pPr>
                        <a:lnSpc>
                          <a:spcPct val="100000"/>
                        </a:lnSpc>
                      </a:pPr>
                      <a:r>
                        <a:rPr lang="en-AU" sz="1400" dirty="0">
                          <a:solidFill>
                            <a:schemeClr val="bg1"/>
                          </a:solidFill>
                        </a:rPr>
                        <a:t>Dynamic invocation</a:t>
                      </a:r>
                      <a:endParaRPr sz="1400" dirty="0">
                        <a:solidFill>
                          <a:schemeClr val="bg1"/>
                        </a:solidFill>
                      </a:endParaRPr>
                    </a:p>
                    <a:p>
                      <a:pPr>
                        <a:lnSpc>
                          <a:spcPct val="100000"/>
                        </a:lnSpc>
                      </a:pPr>
                      <a:r>
                        <a:rPr lang="en-AU" sz="1400" dirty="0">
                          <a:solidFill>
                            <a:schemeClr val="bg1"/>
                          </a:solidFill>
                        </a:rPr>
                        <a:t>(step)</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372960">
                <a:tc>
                  <a:txBody>
                    <a:bodyPr/>
                    <a:lstStyle/>
                    <a:p>
                      <a:pPr>
                        <a:lnSpc>
                          <a:spcPct val="100000"/>
                        </a:lnSpc>
                      </a:pPr>
                      <a:r>
                        <a:rPr lang="en-AU" sz="1400" dirty="0">
                          <a:solidFill>
                            <a:schemeClr val="bg1"/>
                          </a:solidFill>
                        </a:rPr>
                        <a:t>Resolution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491400">
                <a:tc>
                  <a:txBody>
                    <a:bodyPr/>
                    <a:lstStyle/>
                    <a:p>
                      <a:pPr>
                        <a:lnSpc>
                          <a:spcPct val="100000"/>
                        </a:lnSpc>
                      </a:pPr>
                      <a:r>
                        <a:rPr lang="en-AU" sz="1400" dirty="0">
                          <a:solidFill>
                            <a:schemeClr val="bg1"/>
                          </a:solidFill>
                        </a:rPr>
                        <a:t>Access pipeline steps </a:t>
                      </a:r>
                      <a:r>
                        <a:rPr lang="en-AU" sz="1400" dirty="0" smtClean="0">
                          <a:solidFill>
                            <a:schemeClr val="bg1"/>
                          </a:solidFill>
                        </a:rPr>
                        <a:t>and </a:t>
                      </a:r>
                      <a:r>
                        <a:rPr lang="en-AU" sz="1400" dirty="0" err="1" smtClean="0">
                          <a:solidFill>
                            <a:schemeClr val="bg1"/>
                          </a:solidFill>
                        </a:rPr>
                        <a:t>env</a:t>
                      </a:r>
                      <a:r>
                        <a:rPr lang="en-AU" sz="1400" dirty="0" smtClean="0">
                          <a:solidFill>
                            <a:schemeClr val="bg1"/>
                          </a:solidFill>
                        </a:rPr>
                        <a:t> </a:t>
                      </a:r>
                      <a:r>
                        <a:rPr lang="en-AU" sz="1400" dirty="0" err="1" smtClean="0">
                          <a:solidFill>
                            <a:schemeClr val="bg1"/>
                          </a:solidFill>
                        </a:rPr>
                        <a:t>vars</a:t>
                      </a:r>
                      <a:r>
                        <a:rPr lang="en-AU" sz="1400" dirty="0" smtClean="0">
                          <a:solidFill>
                            <a:schemeClr val="bg1"/>
                          </a:solidFill>
                        </a:rPr>
                        <a:t> directly</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bl>
          </a:graphicData>
        </a:graphic>
      </p:graphicFrame>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a:t>
            </a:r>
            <a:endParaRPr dirty="0"/>
          </a:p>
        </p:txBody>
      </p:sp>
      <p:graphicFrame>
        <p:nvGraphicFramePr>
          <p:cNvPr id="182" name="Table 2"/>
          <p:cNvGraphicFramePr/>
          <p:nvPr>
            <p:extLst>
              <p:ext uri="{D42A27DB-BD31-4B8C-83A1-F6EECF244321}">
                <p14:modId xmlns:p14="http://schemas.microsoft.com/office/powerpoint/2010/main" val="1510217704"/>
              </p:ext>
            </p:extLst>
          </p:nvPr>
        </p:nvGraphicFramePr>
        <p:xfrm>
          <a:off x="367198" y="1108363"/>
          <a:ext cx="8087039" cy="3500039"/>
        </p:xfrm>
        <a:graphic>
          <a:graphicData uri="http://schemas.openxmlformats.org/drawingml/2006/table">
            <a:tbl>
              <a:tblPr/>
              <a:tblGrid>
                <a:gridCol w="1502853"/>
                <a:gridCol w="1900052"/>
                <a:gridCol w="2690074"/>
                <a:gridCol w="1994060"/>
              </a:tblGrid>
              <a:tr h="401597">
                <a:tc>
                  <a:txBody>
                    <a:bodyPr/>
                    <a:lstStyle/>
                    <a:p>
                      <a:endParaRPr lang="en-US"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Global Variables/</a:t>
                      </a:r>
                      <a:r>
                        <a:rPr lang="en-AU" sz="1400" dirty="0" smtClean="0">
                          <a:solidFill>
                            <a:schemeClr val="bg1"/>
                          </a:solidFill>
                        </a:rPr>
                        <a:t>Functions (</a:t>
                      </a:r>
                      <a:r>
                        <a:rPr lang="en-AU" sz="1400" dirty="0" err="1" smtClean="0">
                          <a:solidFill>
                            <a:schemeClr val="bg1"/>
                          </a:solidFill>
                        </a:rPr>
                        <a:t>vars</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Class </a:t>
                      </a:r>
                      <a:r>
                        <a:rPr lang="en-AU" sz="1400" dirty="0" smtClean="0">
                          <a:solidFill>
                            <a:schemeClr val="bg1"/>
                          </a:solidFill>
                        </a:rPr>
                        <a:t>library </a:t>
                      </a:r>
                    </a:p>
                    <a:p>
                      <a:pPr algn="ctr">
                        <a:lnSpc>
                          <a:spcPct val="100000"/>
                        </a:lnSpc>
                      </a:pPr>
                      <a:r>
                        <a:rPr lang="en-AU" sz="1400" dirty="0" smtClean="0">
                          <a:solidFill>
                            <a:schemeClr val="bg1"/>
                          </a:solidFill>
                        </a:rPr>
                        <a:t>(</a:t>
                      </a:r>
                      <a:r>
                        <a:rPr lang="en-AU" sz="1400" dirty="0" err="1" smtClean="0">
                          <a:solidFill>
                            <a:schemeClr val="bg1"/>
                          </a:solidFill>
                        </a:rPr>
                        <a:t>src</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smtClean="0">
                          <a:solidFill>
                            <a:schemeClr val="bg1"/>
                          </a:solidFill>
                        </a:rPr>
                        <a:t>Resources </a:t>
                      </a:r>
                    </a:p>
                    <a:p>
                      <a:pPr algn="ctr">
                        <a:lnSpc>
                          <a:spcPct val="100000"/>
                        </a:lnSpc>
                      </a:pPr>
                      <a:r>
                        <a:rPr lang="en-AU" sz="1400" dirty="0" smtClean="0">
                          <a:solidFill>
                            <a:schemeClr val="bg1"/>
                          </a:solidFill>
                        </a:rPr>
                        <a:t>(resources)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r>
              <a:tr h="388800">
                <a:tc>
                  <a:txBody>
                    <a:bodyPr/>
                    <a:lstStyle/>
                    <a:p>
                      <a:pPr>
                        <a:lnSpc>
                          <a:spcPct val="100000"/>
                        </a:lnSpc>
                      </a:pPr>
                      <a:r>
                        <a:rPr lang="en-AU" sz="1400" dirty="0">
                          <a:solidFill>
                            <a:schemeClr val="bg1"/>
                          </a:solidFill>
                        </a:rPr>
                        <a:t>Contents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smtClean="0">
                          <a:solidFill>
                            <a:schemeClr val="bg1"/>
                          </a:solidFill>
                        </a:rPr>
                        <a:t>Any Non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757080">
                <a:tc>
                  <a:txBody>
                    <a:bodyPr/>
                    <a:lstStyle/>
                    <a:p>
                      <a:pPr>
                        <a:lnSpc>
                          <a:spcPct val="100000"/>
                        </a:lnSpc>
                      </a:pPr>
                      <a:r>
                        <a:rPr lang="en-AU" sz="1400" dirty="0">
                          <a:solidFill>
                            <a:schemeClr val="bg1"/>
                          </a:solidFill>
                        </a:rPr>
                        <a:t>Static</a:t>
                      </a:r>
                      <a:endParaRPr sz="1400" dirty="0">
                        <a:solidFill>
                          <a:schemeClr val="bg1"/>
                        </a:solidFill>
                      </a:endParaRPr>
                    </a:p>
                    <a:p>
                      <a:pPr>
                        <a:lnSpc>
                          <a:spcPct val="100000"/>
                        </a:lnSpc>
                      </a:pPr>
                      <a:r>
                        <a:rPr lang="en-AU" sz="1400" dirty="0">
                          <a:solidFill>
                            <a:schemeClr val="bg1"/>
                          </a:solidFill>
                        </a:rPr>
                        <a:t>Invocation</a:t>
                      </a:r>
                      <a:endParaRPr sz="1400" dirty="0">
                        <a:solidFill>
                          <a:schemeClr val="bg1"/>
                        </a:solidFill>
                      </a:endParaRPr>
                    </a:p>
                    <a:p>
                      <a:pPr>
                        <a:lnSpc>
                          <a:spcPct val="100000"/>
                        </a:lnSpc>
                      </a:pPr>
                      <a:r>
                        <a:rPr lang="en-AU" sz="1400" dirty="0">
                          <a:solidFill>
                            <a:schemeClr val="bg1"/>
                          </a:solidFill>
                        </a:rPr>
                        <a:t>(Annotation)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@Library('my-shared-library') _</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a:solidFill>
                            <a:schemeClr val="bg1"/>
                          </a:solidFill>
                        </a:rPr>
                        <a:t>@Library(‘rez')</a:t>
                      </a:r>
                      <a:endParaRPr sz="1200">
                        <a:solidFill>
                          <a:schemeClr val="bg1"/>
                        </a:solidFill>
                      </a:endParaRPr>
                    </a:p>
                    <a:p>
                      <a:pPr>
                        <a:lnSpc>
                          <a:spcPct val="100000"/>
                        </a:lnSpc>
                      </a:pPr>
                      <a:r>
                        <a:rPr lang="en-AU" sz="1200">
                          <a:solidFill>
                            <a:schemeClr val="bg1"/>
                          </a:solidFill>
                        </a:rPr>
                        <a:t>import com.al.rez.BuildClass</a:t>
                      </a:r>
                      <a:endParaRPr sz="120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691200">
                <a:tc>
                  <a:txBody>
                    <a:bodyPr/>
                    <a:lstStyle/>
                    <a:p>
                      <a:pPr>
                        <a:lnSpc>
                          <a:spcPct val="100000"/>
                        </a:lnSpc>
                      </a:pPr>
                      <a:r>
                        <a:rPr lang="en-AU" sz="1400" dirty="0">
                          <a:solidFill>
                            <a:schemeClr val="bg1"/>
                          </a:solidFill>
                        </a:rPr>
                        <a:t>Dynamic invocation</a:t>
                      </a:r>
                      <a:endParaRPr sz="1400" dirty="0">
                        <a:solidFill>
                          <a:schemeClr val="bg1"/>
                        </a:solidFill>
                      </a:endParaRPr>
                    </a:p>
                    <a:p>
                      <a:pPr>
                        <a:lnSpc>
                          <a:spcPct val="100000"/>
                        </a:lnSpc>
                      </a:pPr>
                      <a:r>
                        <a:rPr lang="en-AU" sz="1400" dirty="0">
                          <a:solidFill>
                            <a:schemeClr val="bg1"/>
                          </a:solidFill>
                        </a:rPr>
                        <a:t>(step)</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372960">
                <a:tc>
                  <a:txBody>
                    <a:bodyPr/>
                    <a:lstStyle/>
                    <a:p>
                      <a:pPr>
                        <a:lnSpc>
                          <a:spcPct val="100000"/>
                        </a:lnSpc>
                      </a:pPr>
                      <a:r>
                        <a:rPr lang="en-AU" sz="1400" dirty="0">
                          <a:solidFill>
                            <a:schemeClr val="bg1"/>
                          </a:solidFill>
                        </a:rPr>
                        <a:t>Resolution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491400">
                <a:tc>
                  <a:txBody>
                    <a:bodyPr/>
                    <a:lstStyle/>
                    <a:p>
                      <a:pPr>
                        <a:lnSpc>
                          <a:spcPct val="100000"/>
                        </a:lnSpc>
                      </a:pPr>
                      <a:r>
                        <a:rPr lang="en-AU" sz="1400" dirty="0">
                          <a:solidFill>
                            <a:schemeClr val="bg1"/>
                          </a:solidFill>
                        </a:rPr>
                        <a:t>Access pipeline steps </a:t>
                      </a:r>
                      <a:r>
                        <a:rPr lang="en-AU" sz="1400" dirty="0" smtClean="0">
                          <a:solidFill>
                            <a:schemeClr val="bg1"/>
                          </a:solidFill>
                        </a:rPr>
                        <a:t>and </a:t>
                      </a:r>
                      <a:r>
                        <a:rPr lang="en-AU" sz="1400" dirty="0" err="1" smtClean="0">
                          <a:solidFill>
                            <a:schemeClr val="bg1"/>
                          </a:solidFill>
                        </a:rPr>
                        <a:t>env</a:t>
                      </a:r>
                      <a:r>
                        <a:rPr lang="en-AU" sz="1400" dirty="0" smtClean="0">
                          <a:solidFill>
                            <a:schemeClr val="bg1"/>
                          </a:solidFill>
                        </a:rPr>
                        <a:t> </a:t>
                      </a:r>
                      <a:r>
                        <a:rPr lang="en-AU" sz="1400" dirty="0" err="1" smtClean="0">
                          <a:solidFill>
                            <a:schemeClr val="bg1"/>
                          </a:solidFill>
                        </a:rPr>
                        <a:t>vars</a:t>
                      </a:r>
                      <a:r>
                        <a:rPr lang="en-AU" sz="1400" dirty="0" smtClean="0">
                          <a:solidFill>
                            <a:schemeClr val="bg1"/>
                          </a:solidFill>
                        </a:rPr>
                        <a:t> directly</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887123325"/>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a:t>
            </a:r>
            <a:endParaRPr dirty="0"/>
          </a:p>
        </p:txBody>
      </p:sp>
      <p:graphicFrame>
        <p:nvGraphicFramePr>
          <p:cNvPr id="182" name="Table 2"/>
          <p:cNvGraphicFramePr/>
          <p:nvPr>
            <p:extLst>
              <p:ext uri="{D42A27DB-BD31-4B8C-83A1-F6EECF244321}">
                <p14:modId xmlns:p14="http://schemas.microsoft.com/office/powerpoint/2010/main" val="53435924"/>
              </p:ext>
            </p:extLst>
          </p:nvPr>
        </p:nvGraphicFramePr>
        <p:xfrm>
          <a:off x="367198" y="1108363"/>
          <a:ext cx="8087039" cy="3500039"/>
        </p:xfrm>
        <a:graphic>
          <a:graphicData uri="http://schemas.openxmlformats.org/drawingml/2006/table">
            <a:tbl>
              <a:tblPr/>
              <a:tblGrid>
                <a:gridCol w="1502853"/>
                <a:gridCol w="1900052"/>
                <a:gridCol w="2690074"/>
                <a:gridCol w="1994060"/>
              </a:tblGrid>
              <a:tr h="401597">
                <a:tc>
                  <a:txBody>
                    <a:bodyPr/>
                    <a:lstStyle/>
                    <a:p>
                      <a:endParaRPr lang="en-US"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Global Variables/</a:t>
                      </a:r>
                      <a:r>
                        <a:rPr lang="en-AU" sz="1400" dirty="0" smtClean="0">
                          <a:solidFill>
                            <a:schemeClr val="bg1"/>
                          </a:solidFill>
                        </a:rPr>
                        <a:t>Functions (</a:t>
                      </a:r>
                      <a:r>
                        <a:rPr lang="en-AU" sz="1400" dirty="0" err="1" smtClean="0">
                          <a:solidFill>
                            <a:schemeClr val="bg1"/>
                          </a:solidFill>
                        </a:rPr>
                        <a:t>vars</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Class </a:t>
                      </a:r>
                      <a:r>
                        <a:rPr lang="en-AU" sz="1400" dirty="0" smtClean="0">
                          <a:solidFill>
                            <a:schemeClr val="bg1"/>
                          </a:solidFill>
                        </a:rPr>
                        <a:t>library </a:t>
                      </a:r>
                    </a:p>
                    <a:p>
                      <a:pPr algn="ctr">
                        <a:lnSpc>
                          <a:spcPct val="100000"/>
                        </a:lnSpc>
                      </a:pPr>
                      <a:r>
                        <a:rPr lang="en-AU" sz="1400" dirty="0" smtClean="0">
                          <a:solidFill>
                            <a:schemeClr val="bg1"/>
                          </a:solidFill>
                        </a:rPr>
                        <a:t>(</a:t>
                      </a:r>
                      <a:r>
                        <a:rPr lang="en-AU" sz="1400" dirty="0" err="1" smtClean="0">
                          <a:solidFill>
                            <a:schemeClr val="bg1"/>
                          </a:solidFill>
                        </a:rPr>
                        <a:t>src</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smtClean="0">
                          <a:solidFill>
                            <a:schemeClr val="bg1"/>
                          </a:solidFill>
                        </a:rPr>
                        <a:t>Resources </a:t>
                      </a:r>
                    </a:p>
                    <a:p>
                      <a:pPr algn="ctr">
                        <a:lnSpc>
                          <a:spcPct val="100000"/>
                        </a:lnSpc>
                      </a:pPr>
                      <a:r>
                        <a:rPr lang="en-AU" sz="1400" dirty="0" smtClean="0">
                          <a:solidFill>
                            <a:schemeClr val="bg1"/>
                          </a:solidFill>
                        </a:rPr>
                        <a:t>(resources)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r>
              <a:tr h="388800">
                <a:tc>
                  <a:txBody>
                    <a:bodyPr/>
                    <a:lstStyle/>
                    <a:p>
                      <a:pPr>
                        <a:lnSpc>
                          <a:spcPct val="100000"/>
                        </a:lnSpc>
                      </a:pPr>
                      <a:r>
                        <a:rPr lang="en-AU" sz="1400" dirty="0">
                          <a:solidFill>
                            <a:schemeClr val="bg1"/>
                          </a:solidFill>
                        </a:rPr>
                        <a:t>Contents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smtClean="0">
                          <a:solidFill>
                            <a:schemeClr val="bg1"/>
                          </a:solidFill>
                        </a:rPr>
                        <a:t>Any Non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757080">
                <a:tc>
                  <a:txBody>
                    <a:bodyPr/>
                    <a:lstStyle/>
                    <a:p>
                      <a:pPr>
                        <a:lnSpc>
                          <a:spcPct val="100000"/>
                        </a:lnSpc>
                      </a:pPr>
                      <a:r>
                        <a:rPr lang="en-AU" sz="1400" dirty="0">
                          <a:solidFill>
                            <a:schemeClr val="bg1"/>
                          </a:solidFill>
                        </a:rPr>
                        <a:t>Static</a:t>
                      </a:r>
                      <a:endParaRPr sz="1400" dirty="0">
                        <a:solidFill>
                          <a:schemeClr val="bg1"/>
                        </a:solidFill>
                      </a:endParaRPr>
                    </a:p>
                    <a:p>
                      <a:pPr>
                        <a:lnSpc>
                          <a:spcPct val="100000"/>
                        </a:lnSpc>
                      </a:pPr>
                      <a:r>
                        <a:rPr lang="en-AU" sz="1400" dirty="0">
                          <a:solidFill>
                            <a:schemeClr val="bg1"/>
                          </a:solidFill>
                        </a:rPr>
                        <a:t>Invocation</a:t>
                      </a:r>
                      <a:endParaRPr sz="1400" dirty="0">
                        <a:solidFill>
                          <a:schemeClr val="bg1"/>
                        </a:solidFill>
                      </a:endParaRPr>
                    </a:p>
                    <a:p>
                      <a:pPr>
                        <a:lnSpc>
                          <a:spcPct val="100000"/>
                        </a:lnSpc>
                      </a:pPr>
                      <a:r>
                        <a:rPr lang="en-AU" sz="1400" dirty="0">
                          <a:solidFill>
                            <a:schemeClr val="bg1"/>
                          </a:solidFill>
                        </a:rPr>
                        <a:t>(Annotation)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@Library('my-shared-library') _</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a:solidFill>
                            <a:schemeClr val="bg1"/>
                          </a:solidFill>
                        </a:rPr>
                        <a:t>@Library(‘rez')</a:t>
                      </a:r>
                      <a:endParaRPr sz="1200">
                        <a:solidFill>
                          <a:schemeClr val="bg1"/>
                        </a:solidFill>
                      </a:endParaRPr>
                    </a:p>
                    <a:p>
                      <a:pPr>
                        <a:lnSpc>
                          <a:spcPct val="100000"/>
                        </a:lnSpc>
                      </a:pPr>
                      <a:r>
                        <a:rPr lang="en-AU" sz="1200">
                          <a:solidFill>
                            <a:schemeClr val="bg1"/>
                          </a:solidFill>
                        </a:rPr>
                        <a:t>import com.al.rez.BuildClass</a:t>
                      </a:r>
                      <a:endParaRPr sz="120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691200">
                <a:tc>
                  <a:txBody>
                    <a:bodyPr/>
                    <a:lstStyle/>
                    <a:p>
                      <a:pPr>
                        <a:lnSpc>
                          <a:spcPct val="100000"/>
                        </a:lnSpc>
                      </a:pPr>
                      <a:r>
                        <a:rPr lang="en-AU" sz="1400" dirty="0">
                          <a:solidFill>
                            <a:schemeClr val="bg1"/>
                          </a:solidFill>
                        </a:rPr>
                        <a:t>Dynamic invocation</a:t>
                      </a:r>
                      <a:endParaRPr sz="1400" dirty="0">
                        <a:solidFill>
                          <a:schemeClr val="bg1"/>
                        </a:solidFill>
                      </a:endParaRPr>
                    </a:p>
                    <a:p>
                      <a:pPr>
                        <a:lnSpc>
                          <a:spcPct val="100000"/>
                        </a:lnSpc>
                      </a:pPr>
                      <a:r>
                        <a:rPr lang="en-AU" sz="1400" dirty="0">
                          <a:solidFill>
                            <a:schemeClr val="bg1"/>
                          </a:solidFill>
                        </a:rPr>
                        <a:t>(step)</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library 'my-shared-library'</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library(’</a:t>
                      </a:r>
                      <a:r>
                        <a:rPr lang="en-AU" sz="1200" dirty="0" err="1">
                          <a:solidFill>
                            <a:schemeClr val="bg1"/>
                          </a:solidFill>
                        </a:rPr>
                        <a:t>rez</a:t>
                      </a:r>
                      <a:r>
                        <a:rPr lang="en-AU" sz="1200" dirty="0">
                          <a:solidFill>
                            <a:schemeClr val="bg1"/>
                          </a:solidFill>
                        </a:rPr>
                        <a:t>’).</a:t>
                      </a:r>
                      <a:r>
                        <a:rPr lang="en-AU" sz="1200" dirty="0" err="1">
                          <a:solidFill>
                            <a:schemeClr val="bg1"/>
                          </a:solidFill>
                        </a:rPr>
                        <a:t>com.al.rez.BuildClass.builds</a:t>
                      </a:r>
                      <a:r>
                        <a:rPr lang="en-AU" sz="1200" dirty="0">
                          <a:solidFill>
                            <a:schemeClr val="bg1"/>
                          </a:solidFill>
                        </a:rPr>
                        <a:t>()</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marL="0" marR="0" indent="0" defTabSz="914400" eaLnBrk="1" fontAlgn="auto" latinLnBrk="0" hangingPunct="1">
                        <a:lnSpc>
                          <a:spcPct val="100000"/>
                        </a:lnSpc>
                        <a:spcBef>
                          <a:spcPts val="0"/>
                        </a:spcBef>
                        <a:spcAft>
                          <a:spcPts val="0"/>
                        </a:spcAft>
                        <a:buClrTx/>
                        <a:buSzTx/>
                        <a:buFontTx/>
                        <a:buNone/>
                        <a:tabLst/>
                        <a:defRPr/>
                      </a:pPr>
                      <a:r>
                        <a:rPr lang="en-AU" sz="1200" dirty="0" err="1" smtClean="0">
                          <a:solidFill>
                            <a:schemeClr val="bg1"/>
                          </a:solidFill>
                        </a:rPr>
                        <a:t>def</a:t>
                      </a:r>
                      <a:r>
                        <a:rPr lang="en-AU" sz="1200" baseline="0" dirty="0" smtClean="0">
                          <a:solidFill>
                            <a:schemeClr val="bg1"/>
                          </a:solidFill>
                        </a:rPr>
                        <a:t> script = </a:t>
                      </a:r>
                      <a:r>
                        <a:rPr lang="en-AU" sz="1200" dirty="0" err="1" smtClean="0">
                          <a:solidFill>
                            <a:schemeClr val="bg1"/>
                          </a:solidFill>
                        </a:rPr>
                        <a:t>libraryResource</a:t>
                      </a:r>
                      <a:r>
                        <a:rPr lang="en-AU" sz="1200" dirty="0" smtClean="0">
                          <a:solidFill>
                            <a:schemeClr val="bg1"/>
                          </a:solidFill>
                        </a:rPr>
                        <a:t>(‘al/python/</a:t>
                      </a:r>
                      <a:r>
                        <a:rPr lang="en-AU" sz="1200" dirty="0" err="1" smtClean="0">
                          <a:solidFill>
                            <a:schemeClr val="bg1"/>
                          </a:solidFill>
                        </a:rPr>
                        <a:t>rez</a:t>
                      </a:r>
                      <a:r>
                        <a:rPr lang="en-AU" sz="1200" dirty="0" smtClean="0">
                          <a:solidFill>
                            <a:schemeClr val="bg1"/>
                          </a:solidFill>
                        </a:rPr>
                        <a:t>/</a:t>
                      </a:r>
                      <a:r>
                        <a:rPr lang="en-AU" sz="1200" dirty="0" err="1" smtClean="0">
                          <a:solidFill>
                            <a:schemeClr val="bg1"/>
                          </a:solidFill>
                        </a:rPr>
                        <a:t>diff_env.py</a:t>
                      </a:r>
                      <a:r>
                        <a:rPr lang="en-AU" sz="1200" dirty="0" smtClean="0">
                          <a:solidFill>
                            <a:schemeClr val="bg1"/>
                          </a:solidFill>
                        </a:rPr>
                        <a:t>)</a:t>
                      </a: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372960">
                <a:tc>
                  <a:txBody>
                    <a:bodyPr/>
                    <a:lstStyle/>
                    <a:p>
                      <a:pPr>
                        <a:lnSpc>
                          <a:spcPct val="100000"/>
                        </a:lnSpc>
                      </a:pPr>
                      <a:r>
                        <a:rPr lang="en-AU" sz="1400" dirty="0">
                          <a:solidFill>
                            <a:schemeClr val="bg1"/>
                          </a:solidFill>
                        </a:rPr>
                        <a:t>Resolution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491400">
                <a:tc>
                  <a:txBody>
                    <a:bodyPr/>
                    <a:lstStyle/>
                    <a:p>
                      <a:pPr>
                        <a:lnSpc>
                          <a:spcPct val="100000"/>
                        </a:lnSpc>
                      </a:pPr>
                      <a:r>
                        <a:rPr lang="en-AU" sz="1400" dirty="0">
                          <a:solidFill>
                            <a:schemeClr val="bg1"/>
                          </a:solidFill>
                        </a:rPr>
                        <a:t>Access pipeline steps </a:t>
                      </a:r>
                      <a:r>
                        <a:rPr lang="en-AU" sz="1400" dirty="0" smtClean="0">
                          <a:solidFill>
                            <a:schemeClr val="bg1"/>
                          </a:solidFill>
                        </a:rPr>
                        <a:t>and </a:t>
                      </a:r>
                      <a:r>
                        <a:rPr lang="en-AU" sz="1400" dirty="0" err="1" smtClean="0">
                          <a:solidFill>
                            <a:schemeClr val="bg1"/>
                          </a:solidFill>
                        </a:rPr>
                        <a:t>env</a:t>
                      </a:r>
                      <a:r>
                        <a:rPr lang="en-AU" sz="1400" dirty="0" smtClean="0">
                          <a:solidFill>
                            <a:schemeClr val="bg1"/>
                          </a:solidFill>
                        </a:rPr>
                        <a:t> </a:t>
                      </a:r>
                      <a:r>
                        <a:rPr lang="en-AU" sz="1400" dirty="0" err="1" smtClean="0">
                          <a:solidFill>
                            <a:schemeClr val="bg1"/>
                          </a:solidFill>
                        </a:rPr>
                        <a:t>vars</a:t>
                      </a:r>
                      <a:r>
                        <a:rPr lang="en-AU" sz="1400" dirty="0" smtClean="0">
                          <a:solidFill>
                            <a:schemeClr val="bg1"/>
                          </a:solidFill>
                        </a:rPr>
                        <a:t> directly</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986717365"/>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51387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a:t>
            </a:r>
            <a:endParaRPr dirty="0"/>
          </a:p>
        </p:txBody>
      </p:sp>
      <p:graphicFrame>
        <p:nvGraphicFramePr>
          <p:cNvPr id="182" name="Table 2"/>
          <p:cNvGraphicFramePr/>
          <p:nvPr>
            <p:extLst>
              <p:ext uri="{D42A27DB-BD31-4B8C-83A1-F6EECF244321}">
                <p14:modId xmlns:p14="http://schemas.microsoft.com/office/powerpoint/2010/main" val="30188529"/>
              </p:ext>
            </p:extLst>
          </p:nvPr>
        </p:nvGraphicFramePr>
        <p:xfrm>
          <a:off x="367198" y="1108363"/>
          <a:ext cx="8087039" cy="3500039"/>
        </p:xfrm>
        <a:graphic>
          <a:graphicData uri="http://schemas.openxmlformats.org/drawingml/2006/table">
            <a:tbl>
              <a:tblPr/>
              <a:tblGrid>
                <a:gridCol w="1502853"/>
                <a:gridCol w="1900052"/>
                <a:gridCol w="2690074"/>
                <a:gridCol w="1994060"/>
              </a:tblGrid>
              <a:tr h="401597">
                <a:tc>
                  <a:txBody>
                    <a:bodyPr/>
                    <a:lstStyle/>
                    <a:p>
                      <a:endParaRPr lang="en-US"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Global Variables/</a:t>
                      </a:r>
                      <a:r>
                        <a:rPr lang="en-AU" sz="1400" dirty="0" smtClean="0">
                          <a:solidFill>
                            <a:schemeClr val="bg1"/>
                          </a:solidFill>
                        </a:rPr>
                        <a:t>Functions (</a:t>
                      </a:r>
                      <a:r>
                        <a:rPr lang="en-AU" sz="1400" dirty="0" err="1" smtClean="0">
                          <a:solidFill>
                            <a:schemeClr val="bg1"/>
                          </a:solidFill>
                        </a:rPr>
                        <a:t>vars</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Class </a:t>
                      </a:r>
                      <a:r>
                        <a:rPr lang="en-AU" sz="1400" dirty="0" smtClean="0">
                          <a:solidFill>
                            <a:schemeClr val="bg1"/>
                          </a:solidFill>
                        </a:rPr>
                        <a:t>library </a:t>
                      </a:r>
                    </a:p>
                    <a:p>
                      <a:pPr algn="ctr">
                        <a:lnSpc>
                          <a:spcPct val="100000"/>
                        </a:lnSpc>
                      </a:pPr>
                      <a:r>
                        <a:rPr lang="en-AU" sz="1400" dirty="0" smtClean="0">
                          <a:solidFill>
                            <a:schemeClr val="bg1"/>
                          </a:solidFill>
                        </a:rPr>
                        <a:t>(</a:t>
                      </a:r>
                      <a:r>
                        <a:rPr lang="en-AU" sz="1400" dirty="0" err="1" smtClean="0">
                          <a:solidFill>
                            <a:schemeClr val="bg1"/>
                          </a:solidFill>
                        </a:rPr>
                        <a:t>src</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smtClean="0">
                          <a:solidFill>
                            <a:schemeClr val="bg1"/>
                          </a:solidFill>
                        </a:rPr>
                        <a:t>Resources </a:t>
                      </a:r>
                    </a:p>
                    <a:p>
                      <a:pPr algn="ctr">
                        <a:lnSpc>
                          <a:spcPct val="100000"/>
                        </a:lnSpc>
                      </a:pPr>
                      <a:r>
                        <a:rPr lang="en-AU" sz="1400" dirty="0" smtClean="0">
                          <a:solidFill>
                            <a:schemeClr val="bg1"/>
                          </a:solidFill>
                        </a:rPr>
                        <a:t>(resources)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r>
              <a:tr h="388800">
                <a:tc>
                  <a:txBody>
                    <a:bodyPr/>
                    <a:lstStyle/>
                    <a:p>
                      <a:pPr>
                        <a:lnSpc>
                          <a:spcPct val="100000"/>
                        </a:lnSpc>
                      </a:pPr>
                      <a:r>
                        <a:rPr lang="en-AU" sz="1400" dirty="0">
                          <a:solidFill>
                            <a:schemeClr val="bg1"/>
                          </a:solidFill>
                        </a:rPr>
                        <a:t>Contents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smtClean="0">
                          <a:solidFill>
                            <a:schemeClr val="bg1"/>
                          </a:solidFill>
                        </a:rPr>
                        <a:t>Any Non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757080">
                <a:tc>
                  <a:txBody>
                    <a:bodyPr/>
                    <a:lstStyle/>
                    <a:p>
                      <a:pPr>
                        <a:lnSpc>
                          <a:spcPct val="100000"/>
                        </a:lnSpc>
                      </a:pPr>
                      <a:r>
                        <a:rPr lang="en-AU" sz="1400" dirty="0">
                          <a:solidFill>
                            <a:schemeClr val="bg1"/>
                          </a:solidFill>
                        </a:rPr>
                        <a:t>Static</a:t>
                      </a:r>
                      <a:endParaRPr sz="1400" dirty="0">
                        <a:solidFill>
                          <a:schemeClr val="bg1"/>
                        </a:solidFill>
                      </a:endParaRPr>
                    </a:p>
                    <a:p>
                      <a:pPr>
                        <a:lnSpc>
                          <a:spcPct val="100000"/>
                        </a:lnSpc>
                      </a:pPr>
                      <a:r>
                        <a:rPr lang="en-AU" sz="1400" dirty="0">
                          <a:solidFill>
                            <a:schemeClr val="bg1"/>
                          </a:solidFill>
                        </a:rPr>
                        <a:t>Invocation</a:t>
                      </a:r>
                      <a:endParaRPr sz="1400" dirty="0">
                        <a:solidFill>
                          <a:schemeClr val="bg1"/>
                        </a:solidFill>
                      </a:endParaRPr>
                    </a:p>
                    <a:p>
                      <a:pPr>
                        <a:lnSpc>
                          <a:spcPct val="100000"/>
                        </a:lnSpc>
                      </a:pPr>
                      <a:r>
                        <a:rPr lang="en-AU" sz="1400" dirty="0">
                          <a:solidFill>
                            <a:schemeClr val="bg1"/>
                          </a:solidFill>
                        </a:rPr>
                        <a:t>(Annotation)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@Library('my-shared-library') _</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a:solidFill>
                            <a:schemeClr val="bg1"/>
                          </a:solidFill>
                        </a:rPr>
                        <a:t>@Library(‘rez')</a:t>
                      </a:r>
                      <a:endParaRPr sz="1200">
                        <a:solidFill>
                          <a:schemeClr val="bg1"/>
                        </a:solidFill>
                      </a:endParaRPr>
                    </a:p>
                    <a:p>
                      <a:pPr>
                        <a:lnSpc>
                          <a:spcPct val="100000"/>
                        </a:lnSpc>
                      </a:pPr>
                      <a:r>
                        <a:rPr lang="en-AU" sz="1200">
                          <a:solidFill>
                            <a:schemeClr val="bg1"/>
                          </a:solidFill>
                        </a:rPr>
                        <a:t>import com.al.rez.BuildClass</a:t>
                      </a:r>
                      <a:endParaRPr sz="120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691200">
                <a:tc>
                  <a:txBody>
                    <a:bodyPr/>
                    <a:lstStyle/>
                    <a:p>
                      <a:pPr>
                        <a:lnSpc>
                          <a:spcPct val="100000"/>
                        </a:lnSpc>
                      </a:pPr>
                      <a:r>
                        <a:rPr lang="en-AU" sz="1400" dirty="0">
                          <a:solidFill>
                            <a:schemeClr val="bg1"/>
                          </a:solidFill>
                        </a:rPr>
                        <a:t>Dynamic invocation</a:t>
                      </a:r>
                      <a:endParaRPr sz="1400" dirty="0">
                        <a:solidFill>
                          <a:schemeClr val="bg1"/>
                        </a:solidFill>
                      </a:endParaRPr>
                    </a:p>
                    <a:p>
                      <a:pPr>
                        <a:lnSpc>
                          <a:spcPct val="100000"/>
                        </a:lnSpc>
                      </a:pPr>
                      <a:r>
                        <a:rPr lang="en-AU" sz="1400" dirty="0">
                          <a:solidFill>
                            <a:schemeClr val="bg1"/>
                          </a:solidFill>
                        </a:rPr>
                        <a:t>(step)</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library 'my-shared-library'</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library(’</a:t>
                      </a:r>
                      <a:r>
                        <a:rPr lang="en-AU" sz="1200" dirty="0" err="1">
                          <a:solidFill>
                            <a:schemeClr val="bg1"/>
                          </a:solidFill>
                        </a:rPr>
                        <a:t>rez</a:t>
                      </a:r>
                      <a:r>
                        <a:rPr lang="en-AU" sz="1200" dirty="0">
                          <a:solidFill>
                            <a:schemeClr val="bg1"/>
                          </a:solidFill>
                        </a:rPr>
                        <a:t>’).</a:t>
                      </a:r>
                      <a:r>
                        <a:rPr lang="en-AU" sz="1200" dirty="0" err="1">
                          <a:solidFill>
                            <a:schemeClr val="bg1"/>
                          </a:solidFill>
                        </a:rPr>
                        <a:t>com.al.rez.BuildClass.builds</a:t>
                      </a:r>
                      <a:r>
                        <a:rPr lang="en-AU" sz="1200" dirty="0">
                          <a:solidFill>
                            <a:schemeClr val="bg1"/>
                          </a:solidFill>
                        </a:rPr>
                        <a:t>()</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marL="0" marR="0" indent="0" defTabSz="914400" eaLnBrk="1" fontAlgn="auto" latinLnBrk="0" hangingPunct="1">
                        <a:lnSpc>
                          <a:spcPct val="100000"/>
                        </a:lnSpc>
                        <a:spcBef>
                          <a:spcPts val="0"/>
                        </a:spcBef>
                        <a:spcAft>
                          <a:spcPts val="0"/>
                        </a:spcAft>
                        <a:buClrTx/>
                        <a:buSzTx/>
                        <a:buFontTx/>
                        <a:buNone/>
                        <a:tabLst/>
                        <a:defRPr/>
                      </a:pPr>
                      <a:r>
                        <a:rPr lang="en-AU" sz="1200" dirty="0" err="1" smtClean="0">
                          <a:solidFill>
                            <a:schemeClr val="bg1"/>
                          </a:solidFill>
                        </a:rPr>
                        <a:t>def</a:t>
                      </a:r>
                      <a:r>
                        <a:rPr lang="en-AU" sz="1200" baseline="0" dirty="0" smtClean="0">
                          <a:solidFill>
                            <a:schemeClr val="bg1"/>
                          </a:solidFill>
                        </a:rPr>
                        <a:t> script = </a:t>
                      </a:r>
                      <a:r>
                        <a:rPr lang="en-AU" sz="1200" dirty="0" err="1" smtClean="0">
                          <a:solidFill>
                            <a:schemeClr val="bg1"/>
                          </a:solidFill>
                        </a:rPr>
                        <a:t>libraryResource</a:t>
                      </a:r>
                      <a:r>
                        <a:rPr lang="en-AU" sz="1200" dirty="0" smtClean="0">
                          <a:solidFill>
                            <a:schemeClr val="bg1"/>
                          </a:solidFill>
                        </a:rPr>
                        <a:t>(‘al/python/</a:t>
                      </a:r>
                      <a:r>
                        <a:rPr lang="en-AU" sz="1200" dirty="0" err="1" smtClean="0">
                          <a:solidFill>
                            <a:schemeClr val="bg1"/>
                          </a:solidFill>
                        </a:rPr>
                        <a:t>rez</a:t>
                      </a:r>
                      <a:r>
                        <a:rPr lang="en-AU" sz="1200" dirty="0" smtClean="0">
                          <a:solidFill>
                            <a:schemeClr val="bg1"/>
                          </a:solidFill>
                        </a:rPr>
                        <a:t>/</a:t>
                      </a:r>
                      <a:r>
                        <a:rPr lang="en-AU" sz="1200" dirty="0" err="1" smtClean="0">
                          <a:solidFill>
                            <a:schemeClr val="bg1"/>
                          </a:solidFill>
                        </a:rPr>
                        <a:t>diff_env.py</a:t>
                      </a:r>
                      <a:r>
                        <a:rPr lang="en-AU" sz="1200" dirty="0" smtClean="0">
                          <a:solidFill>
                            <a:schemeClr val="bg1"/>
                          </a:solidFill>
                        </a:rPr>
                        <a:t>)</a:t>
                      </a: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372960">
                <a:tc>
                  <a:txBody>
                    <a:bodyPr/>
                    <a:lstStyle/>
                    <a:p>
                      <a:pPr>
                        <a:lnSpc>
                          <a:spcPct val="100000"/>
                        </a:lnSpc>
                      </a:pPr>
                      <a:r>
                        <a:rPr lang="en-AU" sz="1400" dirty="0">
                          <a:solidFill>
                            <a:schemeClr val="bg1"/>
                          </a:solidFill>
                        </a:rPr>
                        <a:t>Resolution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smtClean="0">
                          <a:solidFill>
                            <a:schemeClr val="bg1"/>
                          </a:solidFill>
                        </a:rPr>
                        <a:t>At run time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At compile time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marL="0" marR="0" indent="0" defTabSz="914400" eaLnBrk="1" fontAlgn="auto" latinLnBrk="0" hangingPunct="1">
                        <a:lnSpc>
                          <a:spcPct val="100000"/>
                        </a:lnSpc>
                        <a:spcBef>
                          <a:spcPts val="0"/>
                        </a:spcBef>
                        <a:spcAft>
                          <a:spcPts val="0"/>
                        </a:spcAft>
                        <a:buClrTx/>
                        <a:buSzTx/>
                        <a:buFontTx/>
                        <a:buNone/>
                        <a:tabLst/>
                        <a:defRPr/>
                      </a:pPr>
                      <a:r>
                        <a:rPr lang="en-AU" sz="1200" dirty="0" smtClean="0">
                          <a:solidFill>
                            <a:schemeClr val="bg1"/>
                          </a:solidFill>
                        </a:rPr>
                        <a:t>At run time</a:t>
                      </a: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491400">
                <a:tc>
                  <a:txBody>
                    <a:bodyPr/>
                    <a:lstStyle/>
                    <a:p>
                      <a:pPr>
                        <a:lnSpc>
                          <a:spcPct val="100000"/>
                        </a:lnSpc>
                      </a:pPr>
                      <a:r>
                        <a:rPr lang="en-AU" sz="1400" dirty="0">
                          <a:solidFill>
                            <a:schemeClr val="bg1"/>
                          </a:solidFill>
                        </a:rPr>
                        <a:t>Access pipeline steps </a:t>
                      </a:r>
                      <a:r>
                        <a:rPr lang="en-AU" sz="1400" dirty="0" smtClean="0">
                          <a:solidFill>
                            <a:schemeClr val="bg1"/>
                          </a:solidFill>
                        </a:rPr>
                        <a:t>and </a:t>
                      </a:r>
                      <a:r>
                        <a:rPr lang="en-AU" sz="1400" dirty="0" err="1" smtClean="0">
                          <a:solidFill>
                            <a:schemeClr val="bg1"/>
                          </a:solidFill>
                        </a:rPr>
                        <a:t>env</a:t>
                      </a:r>
                      <a:r>
                        <a:rPr lang="en-AU" sz="1400" dirty="0" smtClean="0">
                          <a:solidFill>
                            <a:schemeClr val="bg1"/>
                          </a:solidFill>
                        </a:rPr>
                        <a:t> </a:t>
                      </a:r>
                      <a:r>
                        <a:rPr lang="en-AU" sz="1400" dirty="0" err="1" smtClean="0">
                          <a:solidFill>
                            <a:schemeClr val="bg1"/>
                          </a:solidFill>
                        </a:rPr>
                        <a:t>vars</a:t>
                      </a:r>
                      <a:r>
                        <a:rPr lang="en-AU" sz="1400" dirty="0" smtClean="0">
                          <a:solidFill>
                            <a:schemeClr val="bg1"/>
                          </a:solidFill>
                        </a:rPr>
                        <a:t> directly</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endParaRPr lang="en-US" dirty="0"/>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887123325"/>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a:t>
            </a:r>
            <a:endParaRPr dirty="0"/>
          </a:p>
        </p:txBody>
      </p:sp>
      <p:graphicFrame>
        <p:nvGraphicFramePr>
          <p:cNvPr id="182" name="Table 2"/>
          <p:cNvGraphicFramePr/>
          <p:nvPr>
            <p:extLst>
              <p:ext uri="{D42A27DB-BD31-4B8C-83A1-F6EECF244321}">
                <p14:modId xmlns:p14="http://schemas.microsoft.com/office/powerpoint/2010/main" val="3433743649"/>
              </p:ext>
            </p:extLst>
          </p:nvPr>
        </p:nvGraphicFramePr>
        <p:xfrm>
          <a:off x="367198" y="1108363"/>
          <a:ext cx="8087039" cy="3500039"/>
        </p:xfrm>
        <a:graphic>
          <a:graphicData uri="http://schemas.openxmlformats.org/drawingml/2006/table">
            <a:tbl>
              <a:tblPr/>
              <a:tblGrid>
                <a:gridCol w="1502853"/>
                <a:gridCol w="1900052"/>
                <a:gridCol w="2690074"/>
                <a:gridCol w="1994060"/>
              </a:tblGrid>
              <a:tr h="401597">
                <a:tc>
                  <a:txBody>
                    <a:bodyPr/>
                    <a:lstStyle/>
                    <a:p>
                      <a:endParaRPr lang="en-US"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Global Variables/</a:t>
                      </a:r>
                      <a:r>
                        <a:rPr lang="en-AU" sz="1400" dirty="0" smtClean="0">
                          <a:solidFill>
                            <a:schemeClr val="bg1"/>
                          </a:solidFill>
                        </a:rPr>
                        <a:t>Functions (</a:t>
                      </a:r>
                      <a:r>
                        <a:rPr lang="en-AU" sz="1400" dirty="0" err="1" smtClean="0">
                          <a:solidFill>
                            <a:schemeClr val="bg1"/>
                          </a:solidFill>
                        </a:rPr>
                        <a:t>vars</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a:solidFill>
                            <a:schemeClr val="bg1"/>
                          </a:solidFill>
                        </a:rPr>
                        <a:t>Class </a:t>
                      </a:r>
                      <a:r>
                        <a:rPr lang="en-AU" sz="1400" dirty="0" smtClean="0">
                          <a:solidFill>
                            <a:schemeClr val="bg1"/>
                          </a:solidFill>
                        </a:rPr>
                        <a:t>library </a:t>
                      </a:r>
                    </a:p>
                    <a:p>
                      <a:pPr algn="ctr">
                        <a:lnSpc>
                          <a:spcPct val="100000"/>
                        </a:lnSpc>
                      </a:pPr>
                      <a:r>
                        <a:rPr lang="en-AU" sz="1400" dirty="0" smtClean="0">
                          <a:solidFill>
                            <a:schemeClr val="bg1"/>
                          </a:solidFill>
                        </a:rPr>
                        <a:t>(</a:t>
                      </a:r>
                      <a:r>
                        <a:rPr lang="en-AU" sz="1400" dirty="0" err="1" smtClean="0">
                          <a:solidFill>
                            <a:schemeClr val="bg1"/>
                          </a:solidFill>
                        </a:rPr>
                        <a:t>src</a:t>
                      </a:r>
                      <a:r>
                        <a:rPr lang="en-AU" sz="1400" dirty="0" smtClean="0">
                          <a:solidFill>
                            <a:schemeClr val="bg1"/>
                          </a:solidFill>
                        </a:rPr>
                        <a:t>)</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c>
                  <a:txBody>
                    <a:bodyPr/>
                    <a:lstStyle/>
                    <a:p>
                      <a:pPr algn="ctr">
                        <a:lnSpc>
                          <a:spcPct val="100000"/>
                        </a:lnSpc>
                      </a:pPr>
                      <a:r>
                        <a:rPr lang="en-AU" sz="1400" dirty="0" smtClean="0">
                          <a:solidFill>
                            <a:schemeClr val="bg1"/>
                          </a:solidFill>
                        </a:rPr>
                        <a:t>Resources </a:t>
                      </a:r>
                    </a:p>
                    <a:p>
                      <a:pPr algn="ctr">
                        <a:lnSpc>
                          <a:spcPct val="100000"/>
                        </a:lnSpc>
                      </a:pPr>
                      <a:r>
                        <a:rPr lang="en-AU" sz="1400" dirty="0" smtClean="0">
                          <a:solidFill>
                            <a:schemeClr val="bg1"/>
                          </a:solidFill>
                        </a:rPr>
                        <a:t>(resources)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chemeClr val="tx1">
                        <a:lumMod val="75000"/>
                        <a:lumOff val="25000"/>
                      </a:schemeClr>
                    </a:solidFill>
                  </a:tcPr>
                </a:tc>
              </a:tr>
              <a:tr h="388800">
                <a:tc>
                  <a:txBody>
                    <a:bodyPr/>
                    <a:lstStyle/>
                    <a:p>
                      <a:pPr>
                        <a:lnSpc>
                          <a:spcPct val="100000"/>
                        </a:lnSpc>
                      </a:pPr>
                      <a:r>
                        <a:rPr lang="en-AU" sz="1400" dirty="0">
                          <a:solidFill>
                            <a:schemeClr val="bg1"/>
                          </a:solidFill>
                        </a:rPr>
                        <a:t>Contents</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Any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smtClean="0">
                          <a:solidFill>
                            <a:schemeClr val="bg1"/>
                          </a:solidFill>
                        </a:rPr>
                        <a:t>Any Non groovy code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757080">
                <a:tc>
                  <a:txBody>
                    <a:bodyPr/>
                    <a:lstStyle/>
                    <a:p>
                      <a:pPr>
                        <a:lnSpc>
                          <a:spcPct val="100000"/>
                        </a:lnSpc>
                      </a:pPr>
                      <a:r>
                        <a:rPr lang="en-AU" sz="1400" dirty="0">
                          <a:solidFill>
                            <a:schemeClr val="bg1"/>
                          </a:solidFill>
                        </a:rPr>
                        <a:t>Static</a:t>
                      </a:r>
                      <a:endParaRPr sz="1400" dirty="0">
                        <a:solidFill>
                          <a:schemeClr val="bg1"/>
                        </a:solidFill>
                      </a:endParaRPr>
                    </a:p>
                    <a:p>
                      <a:pPr>
                        <a:lnSpc>
                          <a:spcPct val="100000"/>
                        </a:lnSpc>
                      </a:pPr>
                      <a:r>
                        <a:rPr lang="en-AU" sz="1400" dirty="0">
                          <a:solidFill>
                            <a:schemeClr val="bg1"/>
                          </a:solidFill>
                        </a:rPr>
                        <a:t>Invocation</a:t>
                      </a:r>
                      <a:endParaRPr sz="1400" dirty="0">
                        <a:solidFill>
                          <a:schemeClr val="bg1"/>
                        </a:solidFill>
                      </a:endParaRPr>
                    </a:p>
                    <a:p>
                      <a:pPr>
                        <a:lnSpc>
                          <a:spcPct val="100000"/>
                        </a:lnSpc>
                      </a:pPr>
                      <a:r>
                        <a:rPr lang="en-AU" sz="1400" dirty="0">
                          <a:solidFill>
                            <a:schemeClr val="bg1"/>
                          </a:solidFill>
                        </a:rPr>
                        <a:t>(Annotation)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@Library('my-shared-library') _</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a:solidFill>
                            <a:schemeClr val="bg1"/>
                          </a:solidFill>
                        </a:rPr>
                        <a:t>@Library(‘rez')</a:t>
                      </a:r>
                      <a:endParaRPr sz="1200">
                        <a:solidFill>
                          <a:schemeClr val="bg1"/>
                        </a:solidFill>
                      </a:endParaRPr>
                    </a:p>
                    <a:p>
                      <a:pPr>
                        <a:lnSpc>
                          <a:spcPct val="100000"/>
                        </a:lnSpc>
                      </a:pPr>
                      <a:r>
                        <a:rPr lang="en-AU" sz="1200">
                          <a:solidFill>
                            <a:schemeClr val="bg1"/>
                          </a:solidFill>
                        </a:rPr>
                        <a:t>import com.al.rez.BuildClass</a:t>
                      </a:r>
                      <a:endParaRPr sz="120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691200">
                <a:tc>
                  <a:txBody>
                    <a:bodyPr/>
                    <a:lstStyle/>
                    <a:p>
                      <a:pPr>
                        <a:lnSpc>
                          <a:spcPct val="100000"/>
                        </a:lnSpc>
                      </a:pPr>
                      <a:r>
                        <a:rPr lang="en-AU" sz="1400" dirty="0">
                          <a:solidFill>
                            <a:schemeClr val="bg1"/>
                          </a:solidFill>
                        </a:rPr>
                        <a:t>Dynamic invocation</a:t>
                      </a:r>
                      <a:endParaRPr sz="1400" dirty="0">
                        <a:solidFill>
                          <a:schemeClr val="bg1"/>
                        </a:solidFill>
                      </a:endParaRPr>
                    </a:p>
                    <a:p>
                      <a:pPr>
                        <a:lnSpc>
                          <a:spcPct val="100000"/>
                        </a:lnSpc>
                      </a:pPr>
                      <a:r>
                        <a:rPr lang="en-AU" sz="1400" dirty="0">
                          <a:solidFill>
                            <a:schemeClr val="bg1"/>
                          </a:solidFill>
                        </a:rPr>
                        <a:t>(step)</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a:solidFill>
                            <a:schemeClr val="bg1"/>
                          </a:solidFill>
                        </a:rPr>
                        <a:t>library 'my-shared-library'</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library(’</a:t>
                      </a:r>
                      <a:r>
                        <a:rPr lang="en-AU" sz="1200" dirty="0" err="1">
                          <a:solidFill>
                            <a:schemeClr val="bg1"/>
                          </a:solidFill>
                        </a:rPr>
                        <a:t>rez</a:t>
                      </a:r>
                      <a:r>
                        <a:rPr lang="en-AU" sz="1200" dirty="0">
                          <a:solidFill>
                            <a:schemeClr val="bg1"/>
                          </a:solidFill>
                        </a:rPr>
                        <a:t>’).</a:t>
                      </a:r>
                      <a:r>
                        <a:rPr lang="en-AU" sz="1200" dirty="0" err="1">
                          <a:solidFill>
                            <a:schemeClr val="bg1"/>
                          </a:solidFill>
                        </a:rPr>
                        <a:t>com.al.rez.BuildClass.builds</a:t>
                      </a:r>
                      <a:r>
                        <a:rPr lang="en-AU" sz="1200" dirty="0">
                          <a:solidFill>
                            <a:schemeClr val="bg1"/>
                          </a:solidFill>
                        </a:rPr>
                        <a:t>()</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marL="0" marR="0" indent="0" defTabSz="914400" eaLnBrk="1" fontAlgn="auto" latinLnBrk="0" hangingPunct="1">
                        <a:lnSpc>
                          <a:spcPct val="100000"/>
                        </a:lnSpc>
                        <a:spcBef>
                          <a:spcPts val="0"/>
                        </a:spcBef>
                        <a:spcAft>
                          <a:spcPts val="0"/>
                        </a:spcAft>
                        <a:buClrTx/>
                        <a:buSzTx/>
                        <a:buFontTx/>
                        <a:buNone/>
                        <a:tabLst/>
                        <a:defRPr/>
                      </a:pPr>
                      <a:r>
                        <a:rPr lang="en-AU" sz="1200" dirty="0" err="1" smtClean="0">
                          <a:solidFill>
                            <a:schemeClr val="bg1"/>
                          </a:solidFill>
                        </a:rPr>
                        <a:t>def</a:t>
                      </a:r>
                      <a:r>
                        <a:rPr lang="en-AU" sz="1200" baseline="0" dirty="0" smtClean="0">
                          <a:solidFill>
                            <a:schemeClr val="bg1"/>
                          </a:solidFill>
                        </a:rPr>
                        <a:t> script = </a:t>
                      </a:r>
                      <a:r>
                        <a:rPr lang="en-AU" sz="1200" dirty="0" err="1" smtClean="0">
                          <a:solidFill>
                            <a:schemeClr val="bg1"/>
                          </a:solidFill>
                        </a:rPr>
                        <a:t>libraryResource</a:t>
                      </a:r>
                      <a:r>
                        <a:rPr lang="en-AU" sz="1200" dirty="0" smtClean="0">
                          <a:solidFill>
                            <a:schemeClr val="bg1"/>
                          </a:solidFill>
                        </a:rPr>
                        <a:t>(‘al/python/</a:t>
                      </a:r>
                      <a:r>
                        <a:rPr lang="en-AU" sz="1200" dirty="0" err="1" smtClean="0">
                          <a:solidFill>
                            <a:schemeClr val="bg1"/>
                          </a:solidFill>
                        </a:rPr>
                        <a:t>rez</a:t>
                      </a:r>
                      <a:r>
                        <a:rPr lang="en-AU" sz="1200" dirty="0" smtClean="0">
                          <a:solidFill>
                            <a:schemeClr val="bg1"/>
                          </a:solidFill>
                        </a:rPr>
                        <a:t>/</a:t>
                      </a:r>
                      <a:r>
                        <a:rPr lang="en-AU" sz="1200" dirty="0" err="1" smtClean="0">
                          <a:solidFill>
                            <a:schemeClr val="bg1"/>
                          </a:solidFill>
                        </a:rPr>
                        <a:t>diff_env.py</a:t>
                      </a:r>
                      <a:r>
                        <a:rPr lang="en-AU" sz="1200" dirty="0" smtClean="0">
                          <a:solidFill>
                            <a:schemeClr val="bg1"/>
                          </a:solidFill>
                        </a:rPr>
                        <a:t>)</a:t>
                      </a: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372960">
                <a:tc>
                  <a:txBody>
                    <a:bodyPr/>
                    <a:lstStyle/>
                    <a:p>
                      <a:pPr>
                        <a:lnSpc>
                          <a:spcPct val="100000"/>
                        </a:lnSpc>
                      </a:pPr>
                      <a:r>
                        <a:rPr lang="en-AU" sz="1400" dirty="0">
                          <a:solidFill>
                            <a:schemeClr val="bg1"/>
                          </a:solidFill>
                        </a:rPr>
                        <a:t>Resolution</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nSpc>
                          <a:spcPct val="100000"/>
                        </a:lnSpc>
                      </a:pPr>
                      <a:r>
                        <a:rPr lang="en-AU" sz="1200" dirty="0" smtClean="0">
                          <a:solidFill>
                            <a:schemeClr val="bg1"/>
                          </a:solidFill>
                        </a:rPr>
                        <a:t>At run time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nSpc>
                          <a:spcPct val="100000"/>
                        </a:lnSpc>
                      </a:pPr>
                      <a:r>
                        <a:rPr lang="en-AU" sz="1200" dirty="0">
                          <a:solidFill>
                            <a:schemeClr val="bg1"/>
                          </a:solidFill>
                        </a:rPr>
                        <a:t>At compile time</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marL="0" marR="0" indent="0" defTabSz="914400" eaLnBrk="1" fontAlgn="auto" latinLnBrk="0" hangingPunct="1">
                        <a:lnSpc>
                          <a:spcPct val="100000"/>
                        </a:lnSpc>
                        <a:spcBef>
                          <a:spcPts val="0"/>
                        </a:spcBef>
                        <a:spcAft>
                          <a:spcPts val="0"/>
                        </a:spcAft>
                        <a:buClrTx/>
                        <a:buSzTx/>
                        <a:buFontTx/>
                        <a:buNone/>
                        <a:tabLst/>
                        <a:defRPr/>
                      </a:pPr>
                      <a:r>
                        <a:rPr lang="en-AU" sz="1200" dirty="0" smtClean="0">
                          <a:solidFill>
                            <a:schemeClr val="bg1"/>
                          </a:solidFill>
                        </a:rPr>
                        <a:t>At run time</a:t>
                      </a: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r h="491400">
                <a:tc>
                  <a:txBody>
                    <a:bodyPr/>
                    <a:lstStyle/>
                    <a:p>
                      <a:pPr>
                        <a:lnSpc>
                          <a:spcPct val="100000"/>
                        </a:lnSpc>
                      </a:pPr>
                      <a:r>
                        <a:rPr lang="en-AU" sz="1400" dirty="0">
                          <a:solidFill>
                            <a:schemeClr val="bg1"/>
                          </a:solidFill>
                        </a:rPr>
                        <a:t>Access pipeline steps </a:t>
                      </a:r>
                      <a:r>
                        <a:rPr lang="en-AU" sz="1400" dirty="0" smtClean="0">
                          <a:solidFill>
                            <a:schemeClr val="bg1"/>
                          </a:solidFill>
                        </a:rPr>
                        <a:t>and </a:t>
                      </a:r>
                      <a:r>
                        <a:rPr lang="en-AU" sz="1400" dirty="0" err="1" smtClean="0">
                          <a:solidFill>
                            <a:schemeClr val="bg1"/>
                          </a:solidFill>
                        </a:rPr>
                        <a:t>env</a:t>
                      </a:r>
                      <a:r>
                        <a:rPr lang="en-AU" sz="1400" dirty="0" smtClean="0">
                          <a:solidFill>
                            <a:schemeClr val="bg1"/>
                          </a:solidFill>
                        </a:rPr>
                        <a:t> </a:t>
                      </a:r>
                      <a:r>
                        <a:rPr lang="en-AU" sz="1400" dirty="0" err="1" smtClean="0">
                          <a:solidFill>
                            <a:schemeClr val="bg1"/>
                          </a:solidFill>
                        </a:rPr>
                        <a:t>vars</a:t>
                      </a:r>
                      <a:r>
                        <a:rPr lang="en-AU" sz="1400" dirty="0" smtClean="0">
                          <a:solidFill>
                            <a:schemeClr val="bg1"/>
                          </a:solidFill>
                        </a:rPr>
                        <a:t> directly</a:t>
                      </a:r>
                      <a:endParaRPr sz="14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solidFill>
                      <a:srgbClr val="404040"/>
                    </a:solidFill>
                  </a:tcPr>
                </a:tc>
                <a:tc>
                  <a:txBody>
                    <a:bodyPr/>
                    <a:lstStyle/>
                    <a:p>
                      <a:pPr algn="ctr">
                        <a:lnSpc>
                          <a:spcPct val="100000"/>
                        </a:lnSpc>
                      </a:pPr>
                      <a:r>
                        <a:rPr lang="en-AU" sz="1200" dirty="0">
                          <a:solidFill>
                            <a:schemeClr val="bg1"/>
                          </a:solidFill>
                        </a:rPr>
                        <a:t>YES</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gn="ctr">
                        <a:lnSpc>
                          <a:spcPct val="100000"/>
                        </a:lnSpc>
                      </a:pPr>
                      <a:r>
                        <a:rPr lang="en-AU" sz="1200" dirty="0">
                          <a:solidFill>
                            <a:schemeClr val="bg1"/>
                          </a:solidFill>
                        </a:rPr>
                        <a:t>NO</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c>
                  <a:txBody>
                    <a:bodyPr/>
                    <a:lstStyle/>
                    <a:p>
                      <a:pPr algn="ctr">
                        <a:lnSpc>
                          <a:spcPct val="100000"/>
                        </a:lnSpc>
                      </a:pPr>
                      <a:r>
                        <a:rPr lang="en-AU" sz="1200" dirty="0" smtClean="0">
                          <a:solidFill>
                            <a:schemeClr val="bg1"/>
                          </a:solidFill>
                        </a:rPr>
                        <a:t>N/A</a:t>
                      </a:r>
                      <a:endParaRPr sz="1200" dirty="0">
                        <a:solidFill>
                          <a:schemeClr val="bg1"/>
                        </a:solidFill>
                      </a:endParaRPr>
                    </a:p>
                  </a:txBody>
                  <a:tcPr>
                    <a:lnL w="28575" cap="flat" cmpd="sng" algn="ctr">
                      <a:solidFill>
                        <a:prstClr val="white"/>
                      </a:solidFill>
                      <a:prstDash val="solid"/>
                      <a:round/>
                      <a:headEnd type="none" w="med" len="med"/>
                      <a:tailEnd type="none" w="med" len="med"/>
                    </a:lnL>
                    <a:lnR w="28575" cap="flat" cmpd="sng" algn="ctr">
                      <a:solidFill>
                        <a:prstClr val="white"/>
                      </a:solidFill>
                      <a:prstDash val="solid"/>
                      <a:round/>
                      <a:headEnd type="none" w="med" len="med"/>
                      <a:tailEnd type="none" w="med" len="med"/>
                    </a:lnR>
                    <a:lnT w="28575" cap="flat" cmpd="sng" algn="ctr">
                      <a:solidFill>
                        <a:prstClr val="white"/>
                      </a:solidFill>
                      <a:prstDash val="solid"/>
                      <a:round/>
                      <a:headEnd type="none" w="med" len="med"/>
                      <a:tailEnd type="none" w="med" len="med"/>
                    </a:lnT>
                    <a:lnB w="28575" cap="flat" cmpd="sng" algn="ctr">
                      <a:solidFill>
                        <a:prstClr val="white"/>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887123325"/>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 Examples</a:t>
            </a:r>
            <a:endParaRPr dirty="0"/>
          </a:p>
        </p:txBody>
      </p:sp>
      <p:sp>
        <p:nvSpPr>
          <p:cNvPr id="7" name="CustomShape 2"/>
          <p:cNvSpPr/>
          <p:nvPr/>
        </p:nvSpPr>
        <p:spPr>
          <a:xfrm>
            <a:off x="457200" y="1200240"/>
            <a:ext cx="8228520" cy="3393360"/>
          </a:xfrm>
          <a:prstGeom prst="rect">
            <a:avLst/>
          </a:prstGeom>
          <a:noFill/>
        </p:spPr>
        <p:txBody>
          <a:bodyPr lIns="90000" tIns="45000" rIns="90000" bIns="45000"/>
          <a:lstStyle/>
          <a:p>
            <a:pPr marL="342900" indent="-342900">
              <a:buSzPct val="100000"/>
              <a:buBlip>
                <a:blip r:embed="rId4"/>
              </a:buBlip>
            </a:pPr>
            <a:r>
              <a:rPr lang="en-AU" sz="2400" dirty="0">
                <a:solidFill>
                  <a:srgbClr val="FFFFFF"/>
                </a:solidFill>
                <a:latin typeface="Calibri"/>
              </a:rPr>
              <a:t>Global functions variables:</a:t>
            </a:r>
            <a:endParaRPr lang="en-AU" sz="2400" dirty="0" smtClean="0"/>
          </a:p>
          <a:p>
            <a:pPr marL="800100" lvl="1" indent="-342900">
              <a:buSzPct val="100000"/>
              <a:buBlip>
                <a:blip r:embed="rId4"/>
              </a:buBlip>
            </a:pPr>
            <a:r>
              <a:rPr lang="en-AU" sz="2400" dirty="0" smtClean="0">
                <a:solidFill>
                  <a:srgbClr val="FFFFFF"/>
                </a:solidFill>
                <a:latin typeface="Calibri"/>
                <a:ea typeface="DejaVu Sans"/>
              </a:rPr>
              <a:t>Global function	</a:t>
            </a:r>
          </a:p>
          <a:p>
            <a:pPr lvl="1">
              <a:buSzPct val="100000"/>
            </a:pPr>
            <a:endParaRPr lang="en-AU" sz="2400" dirty="0"/>
          </a:p>
        </p:txBody>
      </p:sp>
    </p:spTree>
    <p:extLst>
      <p:ext uri="{BB962C8B-B14F-4D97-AF65-F5344CB8AC3E}">
        <p14:creationId xmlns:p14="http://schemas.microsoft.com/office/powerpoint/2010/main" val="256122904"/>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extLst>
      <p:ext uri="{BB962C8B-B14F-4D97-AF65-F5344CB8AC3E}">
        <p14:creationId xmlns:p14="http://schemas.microsoft.com/office/powerpoint/2010/main" val="334642195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 Examples</a:t>
            </a:r>
            <a:endParaRPr dirty="0"/>
          </a:p>
        </p:txBody>
      </p:sp>
      <p:sp>
        <p:nvSpPr>
          <p:cNvPr id="7" name="CustomShape 2"/>
          <p:cNvSpPr/>
          <p:nvPr/>
        </p:nvSpPr>
        <p:spPr>
          <a:xfrm>
            <a:off x="457200" y="1200240"/>
            <a:ext cx="8228520" cy="3393360"/>
          </a:xfrm>
          <a:prstGeom prst="rect">
            <a:avLst/>
          </a:prstGeom>
          <a:noFill/>
        </p:spPr>
        <p:txBody>
          <a:bodyPr lIns="90000" tIns="45000" rIns="90000" bIns="45000"/>
          <a:lstStyle/>
          <a:p>
            <a:pPr marL="342900" indent="-342900">
              <a:buSzPct val="100000"/>
              <a:buBlip>
                <a:blip r:embed="rId4"/>
              </a:buBlip>
            </a:pPr>
            <a:r>
              <a:rPr lang="en-AU" sz="2400" dirty="0">
                <a:solidFill>
                  <a:srgbClr val="FFFFFF"/>
                </a:solidFill>
                <a:latin typeface="Calibri"/>
              </a:rPr>
              <a:t>Global functions variables:</a:t>
            </a:r>
            <a:endParaRPr lang="en-AU" sz="2400" dirty="0" smtClean="0"/>
          </a:p>
          <a:p>
            <a:pPr marL="800100" lvl="1" indent="-342900">
              <a:buSzPct val="100000"/>
              <a:buBlip>
                <a:blip r:embed="rId4"/>
              </a:buBlip>
            </a:pPr>
            <a:r>
              <a:rPr lang="en-AU" sz="2400" dirty="0" smtClean="0">
                <a:solidFill>
                  <a:srgbClr val="FFFFFF"/>
                </a:solidFill>
                <a:latin typeface="Calibri"/>
                <a:ea typeface="DejaVu Sans"/>
              </a:rPr>
              <a:t>Global function</a:t>
            </a:r>
          </a:p>
          <a:p>
            <a:pPr marL="800100" lvl="1" indent="-342900">
              <a:buSzPct val="100000"/>
              <a:buBlip>
                <a:blip r:embed="rId4"/>
              </a:buBlip>
            </a:pPr>
            <a:r>
              <a:rPr lang="en-AU" sz="2400" dirty="0" smtClean="0">
                <a:solidFill>
                  <a:srgbClr val="FFFFFF"/>
                </a:solidFill>
                <a:latin typeface="Calibri"/>
                <a:ea typeface="DejaVu Sans"/>
              </a:rPr>
              <a:t>Steps	</a:t>
            </a:r>
          </a:p>
          <a:p>
            <a:pPr lvl="1">
              <a:buSzPct val="100000"/>
            </a:pPr>
            <a:endParaRPr lang="en-AU" sz="2400" dirty="0"/>
          </a:p>
        </p:txBody>
      </p:sp>
    </p:spTree>
    <p:extLst>
      <p:ext uri="{BB962C8B-B14F-4D97-AF65-F5344CB8AC3E}">
        <p14:creationId xmlns:p14="http://schemas.microsoft.com/office/powerpoint/2010/main" val="3410566516"/>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extLst>
      <p:ext uri="{BB962C8B-B14F-4D97-AF65-F5344CB8AC3E}">
        <p14:creationId xmlns:p14="http://schemas.microsoft.com/office/powerpoint/2010/main" val="2198972489"/>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 Examples</a:t>
            </a:r>
            <a:endParaRPr dirty="0"/>
          </a:p>
        </p:txBody>
      </p:sp>
      <p:sp>
        <p:nvSpPr>
          <p:cNvPr id="7" name="CustomShape 2"/>
          <p:cNvSpPr/>
          <p:nvPr/>
        </p:nvSpPr>
        <p:spPr>
          <a:xfrm>
            <a:off x="457200" y="1200240"/>
            <a:ext cx="8228520" cy="3393360"/>
          </a:xfrm>
          <a:prstGeom prst="rect">
            <a:avLst/>
          </a:prstGeom>
          <a:noFill/>
        </p:spPr>
        <p:txBody>
          <a:bodyPr lIns="90000" tIns="45000" rIns="90000" bIns="45000"/>
          <a:lstStyle/>
          <a:p>
            <a:pPr marL="342900" indent="-342900">
              <a:buSzPct val="100000"/>
              <a:buBlip>
                <a:blip r:embed="rId4"/>
              </a:buBlip>
            </a:pPr>
            <a:r>
              <a:rPr lang="en-AU" sz="2400" dirty="0">
                <a:solidFill>
                  <a:srgbClr val="FFFFFF"/>
                </a:solidFill>
                <a:latin typeface="Calibri"/>
              </a:rPr>
              <a:t>Global functions variables:</a:t>
            </a:r>
            <a:endParaRPr lang="en-AU" sz="2400" dirty="0" smtClean="0"/>
          </a:p>
          <a:p>
            <a:pPr marL="800100" lvl="1" indent="-342900">
              <a:buSzPct val="100000"/>
              <a:buBlip>
                <a:blip r:embed="rId4"/>
              </a:buBlip>
            </a:pPr>
            <a:r>
              <a:rPr lang="en-AU" sz="2400" dirty="0" smtClean="0">
                <a:solidFill>
                  <a:srgbClr val="FFFFFF"/>
                </a:solidFill>
                <a:latin typeface="Calibri"/>
                <a:ea typeface="DejaVu Sans"/>
              </a:rPr>
              <a:t>Global function	</a:t>
            </a:r>
          </a:p>
          <a:p>
            <a:pPr marL="800100" lvl="1" indent="-342900">
              <a:buSzPct val="100000"/>
              <a:buBlip>
                <a:blip r:embed="rId4"/>
              </a:buBlip>
            </a:pPr>
            <a:r>
              <a:rPr lang="en-AU" sz="2400" dirty="0" smtClean="0">
                <a:solidFill>
                  <a:srgbClr val="FFFFFF"/>
                </a:solidFill>
                <a:latin typeface="Calibri"/>
                <a:ea typeface="DejaVu Sans"/>
              </a:rPr>
              <a:t>Steps</a:t>
            </a:r>
          </a:p>
          <a:p>
            <a:pPr marL="800100" lvl="1" indent="-342900">
              <a:buSzPct val="100000"/>
              <a:buBlip>
                <a:blip r:embed="rId4"/>
              </a:buBlip>
            </a:pPr>
            <a:r>
              <a:rPr lang="en-AU" sz="2400" dirty="0" smtClean="0">
                <a:solidFill>
                  <a:srgbClr val="FFFFFF"/>
                </a:solidFill>
                <a:latin typeface="Calibri"/>
                <a:ea typeface="DejaVu Sans"/>
              </a:rPr>
              <a:t>DSL</a:t>
            </a:r>
          </a:p>
          <a:p>
            <a:pPr lvl="1">
              <a:buSzPct val="100000"/>
            </a:pPr>
            <a:endParaRPr lang="en-AU" sz="2400" dirty="0"/>
          </a:p>
        </p:txBody>
      </p:sp>
    </p:spTree>
    <p:extLst>
      <p:ext uri="{BB962C8B-B14F-4D97-AF65-F5344CB8AC3E}">
        <p14:creationId xmlns:p14="http://schemas.microsoft.com/office/powerpoint/2010/main" val="3244410732"/>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extLst>
      <p:ext uri="{BB962C8B-B14F-4D97-AF65-F5344CB8AC3E}">
        <p14:creationId xmlns:p14="http://schemas.microsoft.com/office/powerpoint/2010/main" val="336883049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 Examples</a:t>
            </a:r>
            <a:endParaRPr dirty="0"/>
          </a:p>
        </p:txBody>
      </p:sp>
      <p:sp>
        <p:nvSpPr>
          <p:cNvPr id="7" name="CustomShape 2"/>
          <p:cNvSpPr/>
          <p:nvPr/>
        </p:nvSpPr>
        <p:spPr>
          <a:xfrm>
            <a:off x="457200" y="1200240"/>
            <a:ext cx="8228520" cy="3393360"/>
          </a:xfrm>
          <a:prstGeom prst="rect">
            <a:avLst/>
          </a:prstGeom>
          <a:noFill/>
        </p:spPr>
        <p:txBody>
          <a:bodyPr lIns="90000" tIns="45000" rIns="90000" bIns="45000"/>
          <a:lstStyle/>
          <a:p>
            <a:pPr marL="342900" indent="-342900">
              <a:buSzPct val="100000"/>
              <a:buBlip>
                <a:blip r:embed="rId4"/>
              </a:buBlip>
            </a:pPr>
            <a:r>
              <a:rPr lang="en-AU" sz="2400" dirty="0">
                <a:solidFill>
                  <a:srgbClr val="FFFFFF"/>
                </a:solidFill>
                <a:latin typeface="Calibri"/>
              </a:rPr>
              <a:t>Global functions variables:</a:t>
            </a:r>
            <a:endParaRPr lang="en-AU" sz="2400" dirty="0" smtClean="0"/>
          </a:p>
          <a:p>
            <a:pPr marL="800100" lvl="1" indent="-342900">
              <a:buSzPct val="100000"/>
              <a:buBlip>
                <a:blip r:embed="rId4"/>
              </a:buBlip>
            </a:pPr>
            <a:r>
              <a:rPr lang="en-AU" sz="2400" dirty="0" smtClean="0">
                <a:solidFill>
                  <a:srgbClr val="FFFFFF"/>
                </a:solidFill>
                <a:latin typeface="Calibri"/>
                <a:ea typeface="DejaVu Sans"/>
              </a:rPr>
              <a:t>Global function	</a:t>
            </a:r>
          </a:p>
          <a:p>
            <a:pPr marL="800100" lvl="1" indent="-342900">
              <a:buSzPct val="100000"/>
              <a:buBlip>
                <a:blip r:embed="rId4"/>
              </a:buBlip>
            </a:pPr>
            <a:r>
              <a:rPr lang="en-AU" sz="2400" dirty="0" smtClean="0">
                <a:solidFill>
                  <a:srgbClr val="FFFFFF"/>
                </a:solidFill>
                <a:latin typeface="Calibri"/>
                <a:ea typeface="DejaVu Sans"/>
              </a:rPr>
              <a:t>Steps</a:t>
            </a:r>
          </a:p>
          <a:p>
            <a:pPr marL="800100" lvl="1" indent="-342900">
              <a:buSzPct val="100000"/>
              <a:buBlip>
                <a:blip r:embed="rId4"/>
              </a:buBlip>
            </a:pPr>
            <a:r>
              <a:rPr lang="en-AU" sz="2400" dirty="0" smtClean="0">
                <a:solidFill>
                  <a:srgbClr val="FFFFFF"/>
                </a:solidFill>
                <a:latin typeface="Calibri"/>
                <a:ea typeface="DejaVu Sans"/>
              </a:rPr>
              <a:t>DSL</a:t>
            </a:r>
          </a:p>
          <a:p>
            <a:pPr lvl="1">
              <a:buSzPct val="100000"/>
            </a:pPr>
            <a:endParaRPr lang="en-AU" sz="2400" dirty="0"/>
          </a:p>
          <a:p>
            <a:pPr marL="342900" indent="-342900">
              <a:buSzPct val="100000"/>
              <a:buBlip>
                <a:blip r:embed="rId4"/>
              </a:buBlip>
            </a:pPr>
            <a:r>
              <a:rPr lang="en-AU" sz="2400" dirty="0" smtClean="0">
                <a:solidFill>
                  <a:srgbClr val="FFFFFF"/>
                </a:solidFill>
                <a:latin typeface="Calibri"/>
              </a:rPr>
              <a:t>Class library</a:t>
            </a:r>
          </a:p>
          <a:p>
            <a:pPr>
              <a:buSzPct val="100000"/>
            </a:pPr>
            <a:endParaRPr lang="en-AU" sz="2400" dirty="0">
              <a:solidFill>
                <a:srgbClr val="FFFFFF"/>
              </a:solidFill>
              <a:latin typeface="Calibri"/>
              <a:ea typeface="DejaVu Sans"/>
            </a:endParaRPr>
          </a:p>
        </p:txBody>
      </p:sp>
    </p:spTree>
    <p:extLst>
      <p:ext uri="{BB962C8B-B14F-4D97-AF65-F5344CB8AC3E}">
        <p14:creationId xmlns:p14="http://schemas.microsoft.com/office/powerpoint/2010/main" val="186798534"/>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 Examples</a:t>
            </a:r>
            <a:endParaRPr dirty="0"/>
          </a:p>
        </p:txBody>
      </p:sp>
      <p:sp>
        <p:nvSpPr>
          <p:cNvPr id="7" name="CustomShape 2"/>
          <p:cNvSpPr/>
          <p:nvPr/>
        </p:nvSpPr>
        <p:spPr>
          <a:xfrm>
            <a:off x="457200" y="1200240"/>
            <a:ext cx="8228520" cy="3393360"/>
          </a:xfrm>
          <a:prstGeom prst="rect">
            <a:avLst/>
          </a:prstGeom>
          <a:noFill/>
        </p:spPr>
        <p:txBody>
          <a:bodyPr lIns="90000" tIns="45000" rIns="90000" bIns="45000"/>
          <a:lstStyle/>
          <a:p>
            <a:pPr marL="342900" indent="-342900">
              <a:buSzPct val="100000"/>
              <a:buBlip>
                <a:blip r:embed="rId4"/>
              </a:buBlip>
            </a:pPr>
            <a:r>
              <a:rPr lang="en-AU" sz="2400" dirty="0">
                <a:solidFill>
                  <a:srgbClr val="FFFFFF"/>
                </a:solidFill>
                <a:latin typeface="Calibri"/>
              </a:rPr>
              <a:t>Global functions variables:</a:t>
            </a:r>
            <a:endParaRPr lang="en-AU" sz="2400" dirty="0" smtClean="0"/>
          </a:p>
          <a:p>
            <a:pPr marL="800100" lvl="1" indent="-342900">
              <a:buSzPct val="100000"/>
              <a:buBlip>
                <a:blip r:embed="rId4"/>
              </a:buBlip>
            </a:pPr>
            <a:r>
              <a:rPr lang="en-AU" sz="2400" dirty="0" smtClean="0">
                <a:solidFill>
                  <a:srgbClr val="FFFFFF"/>
                </a:solidFill>
                <a:latin typeface="Calibri"/>
                <a:ea typeface="DejaVu Sans"/>
              </a:rPr>
              <a:t>Global function	</a:t>
            </a:r>
          </a:p>
          <a:p>
            <a:pPr marL="800100" lvl="1" indent="-342900">
              <a:buSzPct val="100000"/>
              <a:buBlip>
                <a:blip r:embed="rId4"/>
              </a:buBlip>
            </a:pPr>
            <a:r>
              <a:rPr lang="en-AU" sz="2400" dirty="0" smtClean="0">
                <a:solidFill>
                  <a:srgbClr val="FFFFFF"/>
                </a:solidFill>
                <a:latin typeface="Calibri"/>
                <a:ea typeface="DejaVu Sans"/>
              </a:rPr>
              <a:t>Steps</a:t>
            </a:r>
          </a:p>
          <a:p>
            <a:pPr marL="800100" lvl="1" indent="-342900">
              <a:buSzPct val="100000"/>
              <a:buBlip>
                <a:blip r:embed="rId4"/>
              </a:buBlip>
            </a:pPr>
            <a:r>
              <a:rPr lang="en-AU" sz="2400" dirty="0" smtClean="0">
                <a:solidFill>
                  <a:srgbClr val="FFFFFF"/>
                </a:solidFill>
                <a:latin typeface="Calibri"/>
                <a:ea typeface="DejaVu Sans"/>
              </a:rPr>
              <a:t>DSL</a:t>
            </a:r>
          </a:p>
          <a:p>
            <a:pPr lvl="1">
              <a:buSzPct val="100000"/>
            </a:pPr>
            <a:endParaRPr lang="en-AU" sz="2400" dirty="0"/>
          </a:p>
          <a:p>
            <a:pPr marL="342900" indent="-342900">
              <a:buSzPct val="100000"/>
              <a:buBlip>
                <a:blip r:embed="rId4"/>
              </a:buBlip>
            </a:pPr>
            <a:r>
              <a:rPr lang="en-AU" sz="2400" dirty="0" smtClean="0">
                <a:solidFill>
                  <a:srgbClr val="FFFFFF"/>
                </a:solidFill>
                <a:latin typeface="Calibri"/>
              </a:rPr>
              <a:t>Class library</a:t>
            </a:r>
          </a:p>
          <a:p>
            <a:pPr>
              <a:buSzPct val="100000"/>
            </a:pPr>
            <a:endParaRPr lang="en-AU" sz="2400" dirty="0">
              <a:solidFill>
                <a:srgbClr val="FFFFFF"/>
              </a:solidFill>
              <a:latin typeface="Calibri"/>
              <a:ea typeface="DejaVu Sans"/>
            </a:endParaRPr>
          </a:p>
          <a:p>
            <a:pPr marL="342900" indent="-342900">
              <a:lnSpc>
                <a:spcPct val="100000"/>
              </a:lnSpc>
              <a:buSzPct val="100000"/>
              <a:buBlip>
                <a:blip r:embed="rId4"/>
              </a:buBlip>
            </a:pPr>
            <a:r>
              <a:rPr lang="en-AU" sz="2400" dirty="0" smtClean="0">
                <a:solidFill>
                  <a:srgbClr val="FFFFFF"/>
                </a:solidFill>
                <a:latin typeface="Calibri"/>
                <a:ea typeface="DejaVu Sans"/>
              </a:rPr>
              <a:t>Resources</a:t>
            </a:r>
            <a:endParaRPr sz="2400" dirty="0"/>
          </a:p>
        </p:txBody>
      </p:sp>
    </p:spTree>
    <p:extLst>
      <p:ext uri="{BB962C8B-B14F-4D97-AF65-F5344CB8AC3E}">
        <p14:creationId xmlns:p14="http://schemas.microsoft.com/office/powerpoint/2010/main" val="186798534"/>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Jenkins at AL</a:t>
            </a:r>
            <a:endParaRPr dirty="0"/>
          </a:p>
        </p:txBody>
      </p:sp>
      <p:sp>
        <p:nvSpPr>
          <p:cNvPr id="154" name="CustomShape 2"/>
          <p:cNvSpPr/>
          <p:nvPr/>
        </p:nvSpPr>
        <p:spPr>
          <a:xfrm>
            <a:off x="457200" y="1200240"/>
            <a:ext cx="6423911"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smtClean="0">
                <a:solidFill>
                  <a:srgbClr val="FFFFFF"/>
                </a:solidFill>
                <a:latin typeface="Calibri"/>
              </a:rPr>
              <a:t>Jenkins for 8 years</a:t>
            </a:r>
          </a:p>
          <a:p>
            <a:pPr marL="457200" indent="-457200">
              <a:lnSpc>
                <a:spcPct val="100000"/>
              </a:lnSpc>
              <a:buSzPct val="100000"/>
              <a:buBlip>
                <a:blip r:embed="rId4"/>
              </a:buBlip>
            </a:pPr>
            <a:r>
              <a:rPr lang="en-AU" sz="3200" dirty="0" smtClean="0">
                <a:solidFill>
                  <a:srgbClr val="FFFFFF"/>
                </a:solidFill>
                <a:latin typeface="Calibri"/>
              </a:rPr>
              <a:t>Pipelines for 1 year</a:t>
            </a:r>
          </a:p>
          <a:p>
            <a:pPr marL="457200" indent="-457200">
              <a:lnSpc>
                <a:spcPct val="100000"/>
              </a:lnSpc>
              <a:buSzPct val="100000"/>
              <a:buBlip>
                <a:blip r:embed="rId4"/>
              </a:buBlip>
            </a:pPr>
            <a:r>
              <a:rPr lang="en-AU" sz="3200" dirty="0" smtClean="0">
                <a:solidFill>
                  <a:srgbClr val="FFFFFF"/>
                </a:solidFill>
                <a:latin typeface="Calibri"/>
              </a:rPr>
              <a:t>Shared Libraries for 4 months</a:t>
            </a:r>
          </a:p>
          <a:p>
            <a:pPr marL="457200" indent="-457200">
              <a:lnSpc>
                <a:spcPct val="100000"/>
              </a:lnSpc>
              <a:buSzPct val="100000"/>
              <a:buBlip>
                <a:blip r:embed="rId4"/>
              </a:buBlip>
            </a:pPr>
            <a:r>
              <a:rPr lang="en-AU" sz="3200" dirty="0" smtClean="0">
                <a:solidFill>
                  <a:srgbClr val="FFFFFF"/>
                </a:solidFill>
                <a:latin typeface="Calibri"/>
              </a:rPr>
              <a:t>~400 active Jenkins jobs</a:t>
            </a:r>
          </a:p>
          <a:p>
            <a:pPr marL="914400" lvl="1" indent="-457200">
              <a:buSzPct val="100000"/>
              <a:buBlip>
                <a:blip r:embed="rId4"/>
              </a:buBlip>
            </a:pPr>
            <a:r>
              <a:rPr lang="en-AU" sz="3200" dirty="0" smtClean="0">
                <a:solidFill>
                  <a:srgbClr val="FFFFFF"/>
                </a:solidFill>
                <a:latin typeface="Calibri"/>
              </a:rPr>
              <a:t>15% are using pipelines</a:t>
            </a:r>
          </a:p>
          <a:p>
            <a:pPr>
              <a:lnSpc>
                <a:spcPct val="100000"/>
              </a:lnSpc>
              <a:buSzPct val="100000"/>
            </a:pPr>
            <a:endParaRPr lang="en-AU" sz="3200" dirty="0" smtClean="0">
              <a:solidFill>
                <a:srgbClr val="FFFFFF"/>
              </a:solidFill>
              <a:latin typeface="Calibri"/>
            </a:endParaRPr>
          </a:p>
          <a:p>
            <a:pPr>
              <a:lnSpc>
                <a:spcPct val="100000"/>
              </a:lnSpc>
              <a:buSzPct val="100000"/>
            </a:pPr>
            <a:endParaRPr sz="3200" dirty="0" smtClean="0"/>
          </a:p>
          <a:p>
            <a:pPr>
              <a:lnSpc>
                <a:spcPct val="100000"/>
              </a:lnSpc>
            </a:pPr>
            <a:endParaRPr sz="3200" dirty="0" smtClean="0"/>
          </a:p>
          <a:p>
            <a:pPr>
              <a:lnSpc>
                <a:spcPct val="100000"/>
              </a:lnSpc>
            </a:pPr>
            <a:endParaRPr sz="3200" dirty="0"/>
          </a:p>
          <a:p>
            <a:pPr>
              <a:lnSpc>
                <a:spcPct val="100000"/>
              </a:lnSpc>
            </a:pPr>
            <a:endParaRPr sz="3200" dirty="0"/>
          </a:p>
        </p:txBody>
      </p:sp>
    </p:spTree>
    <p:extLst>
      <p:ext uri="{BB962C8B-B14F-4D97-AF65-F5344CB8AC3E}">
        <p14:creationId xmlns:p14="http://schemas.microsoft.com/office/powerpoint/2010/main" val="2917465951"/>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extLst>
      <p:ext uri="{BB962C8B-B14F-4D97-AF65-F5344CB8AC3E}">
        <p14:creationId xmlns:p14="http://schemas.microsoft.com/office/powerpoint/2010/main" val="3082097451"/>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extLst>
      <p:ext uri="{BB962C8B-B14F-4D97-AF65-F5344CB8AC3E}">
        <p14:creationId xmlns:p14="http://schemas.microsoft.com/office/powerpoint/2010/main" val="1274689676"/>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a:t>
            </a:r>
            <a:endParaRPr dirty="0"/>
          </a:p>
        </p:txBody>
      </p:sp>
      <p:sp>
        <p:nvSpPr>
          <p:cNvPr id="5" name="CustomShape 2"/>
          <p:cNvSpPr/>
          <p:nvPr/>
        </p:nvSpPr>
        <p:spPr>
          <a:xfrm>
            <a:off x="457200" y="1200240"/>
            <a:ext cx="8228520" cy="3393360"/>
          </a:xfrm>
          <a:prstGeom prst="rect">
            <a:avLst/>
          </a:prstGeom>
          <a:noFill/>
        </p:spPr>
        <p:txBody>
          <a:bodyPr lIns="90000" tIns="45000" rIns="90000" bIns="45000"/>
          <a:lstStyle/>
          <a:p>
            <a:pPr>
              <a:lnSpc>
                <a:spcPct val="100000"/>
              </a:lnSpc>
            </a:pPr>
            <a:r>
              <a:rPr lang="en-AU" sz="2400" dirty="0" smtClean="0">
                <a:solidFill>
                  <a:srgbClr val="FFFFFF"/>
                </a:solidFill>
                <a:latin typeface="Calibri"/>
                <a:ea typeface="DejaVu Sans"/>
              </a:rPr>
              <a:t>Convert Frankenstein pipeline to declarative using Shared Libs</a:t>
            </a:r>
          </a:p>
          <a:p>
            <a:pPr>
              <a:lnSpc>
                <a:spcPct val="100000"/>
              </a:lnSpc>
            </a:pPr>
            <a:endParaRPr sz="2400" dirty="0"/>
          </a:p>
          <a:p>
            <a:pPr>
              <a:lnSpc>
                <a:spcPct val="100000"/>
              </a:lnSpc>
            </a:pPr>
            <a:endParaRPr lang="en-AU" sz="3200" dirty="0" smtClean="0">
              <a:solidFill>
                <a:srgbClr val="FFFFFF"/>
              </a:solidFill>
              <a:latin typeface="Calibri"/>
              <a:ea typeface="DejaVu Sans"/>
            </a:endParaRPr>
          </a:p>
          <a:p>
            <a:pPr>
              <a:lnSpc>
                <a:spcPct val="100000"/>
              </a:lnSpc>
              <a:buFont typeface="Arial"/>
              <a:buChar char="•"/>
            </a:pPr>
            <a:endParaRPr dirty="0"/>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2570538139"/>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extLst>
      <p:ext uri="{BB962C8B-B14F-4D97-AF65-F5344CB8AC3E}">
        <p14:creationId xmlns:p14="http://schemas.microsoft.com/office/powerpoint/2010/main" val="1281784634"/>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a:t>
            </a:r>
            <a:endParaRPr dirty="0"/>
          </a:p>
        </p:txBody>
      </p:sp>
      <p:sp>
        <p:nvSpPr>
          <p:cNvPr id="5" name="CustomShape 2"/>
          <p:cNvSpPr/>
          <p:nvPr/>
        </p:nvSpPr>
        <p:spPr>
          <a:xfrm>
            <a:off x="457200" y="1200240"/>
            <a:ext cx="8228520" cy="3393360"/>
          </a:xfrm>
          <a:prstGeom prst="rect">
            <a:avLst/>
          </a:prstGeom>
          <a:noFill/>
        </p:spPr>
        <p:txBody>
          <a:bodyPr lIns="90000" tIns="45000" rIns="90000" bIns="45000"/>
          <a:lstStyle/>
          <a:p>
            <a:pPr>
              <a:lnSpc>
                <a:spcPct val="100000"/>
              </a:lnSpc>
            </a:pPr>
            <a:r>
              <a:rPr lang="en-AU" sz="2400" dirty="0" smtClean="0">
                <a:solidFill>
                  <a:srgbClr val="FFFFFF"/>
                </a:solidFill>
                <a:latin typeface="Calibri"/>
                <a:ea typeface="DejaVu Sans"/>
              </a:rPr>
              <a:t>Convert Frankenstein pipeline to declarative using Shared Libs</a:t>
            </a:r>
          </a:p>
          <a:p>
            <a:pPr>
              <a:lnSpc>
                <a:spcPct val="100000"/>
              </a:lnSpc>
            </a:pPr>
            <a:endParaRPr sz="2400" dirty="0" smtClean="0"/>
          </a:p>
          <a:p>
            <a:pPr marL="342900" indent="-342900">
              <a:buSzPct val="100000"/>
              <a:buBlip>
                <a:blip r:embed="rId4"/>
              </a:buBlip>
            </a:pPr>
            <a:r>
              <a:rPr lang="en-AU" sz="2400" dirty="0">
                <a:solidFill>
                  <a:srgbClr val="FFFFFF"/>
                </a:solidFill>
                <a:latin typeface="Calibri"/>
              </a:rPr>
              <a:t>Create declarative </a:t>
            </a:r>
            <a:r>
              <a:rPr lang="en-AU" sz="2400" dirty="0" smtClean="0">
                <a:solidFill>
                  <a:srgbClr val="FFFFFF"/>
                </a:solidFill>
                <a:latin typeface="Calibri"/>
              </a:rPr>
              <a:t>structure</a:t>
            </a:r>
          </a:p>
          <a:p>
            <a:pPr marL="342900" indent="-342900">
              <a:buSzPct val="100000"/>
              <a:buBlip>
                <a:blip r:embed="rId4"/>
              </a:buBlip>
            </a:pPr>
            <a:r>
              <a:rPr lang="en-AU" sz="2400" dirty="0" smtClean="0">
                <a:solidFill>
                  <a:srgbClr val="FFFFFF"/>
                </a:solidFill>
                <a:latin typeface="Calibri"/>
                <a:ea typeface="DejaVu Sans"/>
              </a:rPr>
              <a:t>Enclose all non-step code in scripts {} DIRECTIVE</a:t>
            </a:r>
          </a:p>
          <a:p>
            <a:pPr marL="342900" indent="-342900">
              <a:buSzPct val="100000"/>
              <a:buBlip>
                <a:blip r:embed="rId4"/>
              </a:buBlip>
            </a:pPr>
            <a:r>
              <a:rPr lang="en-AU" sz="2400" dirty="0" smtClean="0">
                <a:solidFill>
                  <a:srgbClr val="FFFFFF"/>
                </a:solidFill>
                <a:latin typeface="Calibri"/>
                <a:ea typeface="DejaVu Sans"/>
              </a:rPr>
              <a:t>Move all non-groovy code to resources and us </a:t>
            </a:r>
            <a:r>
              <a:rPr lang="en-AU" sz="2400" dirty="0" err="1" smtClean="0">
                <a:solidFill>
                  <a:srgbClr val="FFFFFF"/>
                </a:solidFill>
                <a:latin typeface="Calibri"/>
                <a:ea typeface="DejaVu Sans"/>
              </a:rPr>
              <a:t>loadResources</a:t>
            </a:r>
            <a:endParaRPr lang="en-AU" sz="2400" dirty="0">
              <a:solidFill>
                <a:srgbClr val="FFFFFF"/>
              </a:solidFill>
              <a:latin typeface="Calibri"/>
              <a:ea typeface="DejaVu Sans"/>
            </a:endParaRPr>
          </a:p>
          <a:p>
            <a:pPr marL="342900" indent="-342900">
              <a:buSzPct val="100000"/>
              <a:buBlip>
                <a:blip r:embed="rId4"/>
              </a:buBlip>
            </a:pPr>
            <a:r>
              <a:rPr lang="en-AU" sz="2400" dirty="0" smtClean="0">
                <a:solidFill>
                  <a:srgbClr val="FFFFFF"/>
                </a:solidFill>
                <a:latin typeface="Calibri"/>
                <a:ea typeface="DejaVu Sans"/>
              </a:rPr>
              <a:t>Extract commonalities and create global functions in </a:t>
            </a:r>
            <a:r>
              <a:rPr lang="en-AU" sz="2400" dirty="0" err="1" smtClean="0">
                <a:solidFill>
                  <a:srgbClr val="FFFFFF"/>
                </a:solidFill>
                <a:latin typeface="Calibri"/>
                <a:ea typeface="DejaVu Sans"/>
              </a:rPr>
              <a:t>var</a:t>
            </a:r>
            <a:endParaRPr lang="en-AU" sz="2400" dirty="0" smtClean="0">
              <a:solidFill>
                <a:srgbClr val="FFFFFF"/>
              </a:solidFill>
              <a:latin typeface="Calibri"/>
              <a:ea typeface="DejaVu Sans"/>
            </a:endParaRPr>
          </a:p>
          <a:p>
            <a:pPr>
              <a:lnSpc>
                <a:spcPct val="100000"/>
              </a:lnSpc>
            </a:pPr>
            <a:endParaRPr lang="en-AU" sz="3200" dirty="0" smtClean="0">
              <a:solidFill>
                <a:srgbClr val="FFFFFF"/>
              </a:solidFill>
              <a:latin typeface="Calibri"/>
              <a:ea typeface="DejaVu Sans"/>
            </a:endParaRPr>
          </a:p>
          <a:p>
            <a:pPr>
              <a:lnSpc>
                <a:spcPct val="100000"/>
              </a:lnSpc>
              <a:buFont typeface="Arial"/>
              <a:buChar char="•"/>
            </a:pPr>
            <a:endParaRPr dirty="0"/>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2124315328"/>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extLst>
      <p:ext uri="{BB962C8B-B14F-4D97-AF65-F5344CB8AC3E}">
        <p14:creationId xmlns:p14="http://schemas.microsoft.com/office/powerpoint/2010/main" val="4219832715"/>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Usage</a:t>
            </a:r>
            <a:endParaRPr dirty="0"/>
          </a:p>
        </p:txBody>
      </p:sp>
      <p:sp>
        <p:nvSpPr>
          <p:cNvPr id="5" name="CustomShape 2"/>
          <p:cNvSpPr/>
          <p:nvPr/>
        </p:nvSpPr>
        <p:spPr>
          <a:xfrm>
            <a:off x="457200" y="1200240"/>
            <a:ext cx="8228520" cy="3393360"/>
          </a:xfrm>
          <a:prstGeom prst="rect">
            <a:avLst/>
          </a:prstGeom>
          <a:noFill/>
        </p:spPr>
        <p:txBody>
          <a:bodyPr lIns="90000" tIns="45000" rIns="90000" bIns="45000"/>
          <a:lstStyle/>
          <a:p>
            <a:pPr>
              <a:lnSpc>
                <a:spcPct val="100000"/>
              </a:lnSpc>
            </a:pPr>
            <a:r>
              <a:rPr lang="en-AU" sz="2400" dirty="0" smtClean="0">
                <a:solidFill>
                  <a:srgbClr val="FFFFFF"/>
                </a:solidFill>
                <a:latin typeface="Calibri"/>
                <a:ea typeface="DejaVu Sans"/>
              </a:rPr>
              <a:t>Convert Frankenstein pipeline to declarative using Shared Libs</a:t>
            </a:r>
          </a:p>
          <a:p>
            <a:pPr>
              <a:lnSpc>
                <a:spcPct val="100000"/>
              </a:lnSpc>
            </a:pPr>
            <a:endParaRPr sz="2400" dirty="0" smtClean="0"/>
          </a:p>
          <a:p>
            <a:pPr marL="342900" indent="-342900">
              <a:buSzPct val="100000"/>
              <a:buBlip>
                <a:blip r:embed="rId4"/>
              </a:buBlip>
            </a:pPr>
            <a:r>
              <a:rPr lang="en-AU" sz="2400" dirty="0">
                <a:solidFill>
                  <a:srgbClr val="7F7F7F"/>
                </a:solidFill>
                <a:latin typeface="Calibri"/>
              </a:rPr>
              <a:t>Create declarative </a:t>
            </a:r>
            <a:r>
              <a:rPr lang="en-AU" sz="2400" dirty="0" smtClean="0">
                <a:solidFill>
                  <a:srgbClr val="7F7F7F"/>
                </a:solidFill>
                <a:latin typeface="Calibri"/>
              </a:rPr>
              <a:t>structure</a:t>
            </a:r>
          </a:p>
          <a:p>
            <a:pPr marL="342900" indent="-342900">
              <a:buSzPct val="100000"/>
              <a:buBlip>
                <a:blip r:embed="rId4"/>
              </a:buBlip>
            </a:pPr>
            <a:r>
              <a:rPr lang="en-AU" sz="2400" dirty="0" smtClean="0">
                <a:solidFill>
                  <a:srgbClr val="7F7F7F"/>
                </a:solidFill>
                <a:latin typeface="Calibri"/>
                <a:ea typeface="DejaVu Sans"/>
              </a:rPr>
              <a:t>Enclose all non-step code in scripts {} DIRECTIVE</a:t>
            </a:r>
          </a:p>
          <a:p>
            <a:pPr marL="342900" indent="-342900">
              <a:buSzPct val="100000"/>
              <a:buBlip>
                <a:blip r:embed="rId4"/>
              </a:buBlip>
            </a:pPr>
            <a:r>
              <a:rPr lang="en-AU" sz="2400" dirty="0" smtClean="0">
                <a:solidFill>
                  <a:srgbClr val="7F7F7F"/>
                </a:solidFill>
                <a:latin typeface="Calibri"/>
                <a:ea typeface="DejaVu Sans"/>
              </a:rPr>
              <a:t>Move all non-groovy code to resources and us </a:t>
            </a:r>
            <a:r>
              <a:rPr lang="en-AU" sz="2400" dirty="0" err="1" smtClean="0">
                <a:solidFill>
                  <a:srgbClr val="7F7F7F"/>
                </a:solidFill>
                <a:latin typeface="Calibri"/>
                <a:ea typeface="DejaVu Sans"/>
              </a:rPr>
              <a:t>loadResources</a:t>
            </a:r>
            <a:endParaRPr lang="en-AU" sz="2400" dirty="0">
              <a:solidFill>
                <a:srgbClr val="7F7F7F"/>
              </a:solidFill>
              <a:latin typeface="Calibri"/>
              <a:ea typeface="DejaVu Sans"/>
            </a:endParaRPr>
          </a:p>
          <a:p>
            <a:pPr marL="342900" indent="-342900">
              <a:buSzPct val="100000"/>
              <a:buBlip>
                <a:blip r:embed="rId4"/>
              </a:buBlip>
            </a:pPr>
            <a:r>
              <a:rPr lang="en-AU" sz="2400" dirty="0" smtClean="0">
                <a:solidFill>
                  <a:srgbClr val="7F7F7F"/>
                </a:solidFill>
                <a:latin typeface="Calibri"/>
                <a:ea typeface="DejaVu Sans"/>
              </a:rPr>
              <a:t>Extract commonalities and create global functions in </a:t>
            </a:r>
            <a:r>
              <a:rPr lang="en-AU" sz="2400" dirty="0" err="1" smtClean="0">
                <a:solidFill>
                  <a:srgbClr val="7F7F7F"/>
                </a:solidFill>
                <a:latin typeface="Calibri"/>
                <a:ea typeface="DejaVu Sans"/>
              </a:rPr>
              <a:t>var</a:t>
            </a:r>
            <a:endParaRPr lang="en-AU" sz="2400" dirty="0" smtClean="0">
              <a:solidFill>
                <a:srgbClr val="7F7F7F"/>
              </a:solidFill>
              <a:latin typeface="Calibri"/>
              <a:ea typeface="DejaVu Sans"/>
            </a:endParaRPr>
          </a:p>
          <a:p>
            <a:pPr marL="342900" indent="-342900">
              <a:buSzPct val="100000"/>
              <a:buBlip>
                <a:blip r:embed="rId4"/>
              </a:buBlip>
            </a:pPr>
            <a:r>
              <a:rPr lang="en-AU" sz="2400" dirty="0">
                <a:solidFill>
                  <a:srgbClr val="FFFFFF"/>
                </a:solidFill>
                <a:latin typeface="Calibri"/>
              </a:rPr>
              <a:t>Create steps from the script sections</a:t>
            </a:r>
          </a:p>
          <a:p>
            <a:pPr>
              <a:buSzPct val="100000"/>
            </a:pPr>
            <a:endParaRPr lang="en-AU" sz="2400" dirty="0" smtClean="0">
              <a:solidFill>
                <a:srgbClr val="FFFFFF"/>
              </a:solidFill>
              <a:latin typeface="Calibri"/>
              <a:ea typeface="DejaVu Sans"/>
            </a:endParaRPr>
          </a:p>
          <a:p>
            <a:pPr>
              <a:lnSpc>
                <a:spcPct val="100000"/>
              </a:lnSpc>
            </a:pPr>
            <a:endParaRPr lang="en-AU" sz="3200" dirty="0" smtClean="0">
              <a:solidFill>
                <a:srgbClr val="FFFFFF"/>
              </a:solidFill>
              <a:latin typeface="Calibri"/>
              <a:ea typeface="DejaVu Sans"/>
            </a:endParaRPr>
          </a:p>
          <a:p>
            <a:pPr>
              <a:lnSpc>
                <a:spcPct val="100000"/>
              </a:lnSpc>
              <a:buFont typeface="Arial"/>
              <a:buChar char="•"/>
            </a:pPr>
            <a:endParaRPr dirty="0"/>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295651679"/>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extLst>
      <p:ext uri="{BB962C8B-B14F-4D97-AF65-F5344CB8AC3E}">
        <p14:creationId xmlns:p14="http://schemas.microsoft.com/office/powerpoint/2010/main" val="4219832715"/>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7" name="CustomShape 1"/>
          <p:cNvSpPr/>
          <p:nvPr/>
        </p:nvSpPr>
        <p:spPr>
          <a:xfrm>
            <a:off x="0" y="1983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Hey you!!!</a:t>
            </a:r>
          </a:p>
        </p:txBody>
      </p:sp>
      <p:sp>
        <p:nvSpPr>
          <p:cNvPr id="188" name="CustomShape 2"/>
          <p:cNvSpPr/>
          <p:nvPr/>
        </p:nvSpPr>
        <p:spPr>
          <a:xfrm>
            <a:off x="457200" y="1200240"/>
            <a:ext cx="8228520" cy="3393360"/>
          </a:xfrm>
          <a:prstGeom prst="rect">
            <a:avLst/>
          </a:prstGeom>
          <a:noFill/>
        </p:spPr>
      </p:sp>
      <p:pic>
        <p:nvPicPr>
          <p:cNvPr id="189" name="Picture 188"/>
          <p:cNvPicPr/>
          <p:nvPr/>
        </p:nvPicPr>
        <p:blipFill>
          <a:blip r:embed="rId4"/>
          <a:stretch>
            <a:fillRect/>
          </a:stretch>
        </p:blipFill>
        <p:spPr>
          <a:xfrm>
            <a:off x="5544000" y="900000"/>
            <a:ext cx="3600000" cy="4243320"/>
          </a:xfrm>
          <a:prstGeom prst="rect">
            <a:avLst/>
          </a:prstGeom>
        </p:spPr>
      </p:pic>
    </p:spTree>
    <p:extLst>
      <p:ext uri="{BB962C8B-B14F-4D97-AF65-F5344CB8AC3E}">
        <p14:creationId xmlns:p14="http://schemas.microsoft.com/office/powerpoint/2010/main" val="3157507315"/>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87" name="CustomShape 1"/>
          <p:cNvSpPr/>
          <p:nvPr/>
        </p:nvSpPr>
        <p:spPr>
          <a:xfrm>
            <a:off x="0" y="1983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DOCUMENT</a:t>
            </a:r>
          </a:p>
          <a:p>
            <a:pPr algn="ctr">
              <a:lnSpc>
                <a:spcPct val="100000"/>
              </a:lnSpc>
            </a:pPr>
            <a:r>
              <a:rPr lang="en-AU" sz="4400" dirty="0" smtClean="0">
                <a:solidFill>
                  <a:srgbClr val="FFFFFF"/>
                </a:solidFill>
                <a:latin typeface="Calibri"/>
                <a:ea typeface="DejaVu Sans"/>
              </a:rPr>
              <a:t>your</a:t>
            </a:r>
          </a:p>
          <a:p>
            <a:pPr algn="ctr">
              <a:lnSpc>
                <a:spcPct val="100000"/>
              </a:lnSpc>
            </a:pPr>
            <a:r>
              <a:rPr lang="en-AU" sz="4400" dirty="0" smtClean="0">
                <a:solidFill>
                  <a:srgbClr val="FFFFFF"/>
                </a:solidFill>
                <a:latin typeface="Calibri"/>
                <a:ea typeface="DejaVu Sans"/>
              </a:rPr>
              <a:t>Shared Libraries!!</a:t>
            </a:r>
            <a:endParaRPr dirty="0"/>
          </a:p>
        </p:txBody>
      </p:sp>
      <p:sp>
        <p:nvSpPr>
          <p:cNvPr id="188" name="CustomShape 2"/>
          <p:cNvSpPr/>
          <p:nvPr/>
        </p:nvSpPr>
        <p:spPr>
          <a:xfrm>
            <a:off x="457200" y="1200240"/>
            <a:ext cx="8228520" cy="3393360"/>
          </a:xfrm>
          <a:prstGeom prst="rect">
            <a:avLst/>
          </a:prstGeom>
          <a:noFill/>
        </p:spPr>
      </p:sp>
      <p:pic>
        <p:nvPicPr>
          <p:cNvPr id="189" name="Picture 188"/>
          <p:cNvPicPr/>
          <p:nvPr/>
        </p:nvPicPr>
        <p:blipFill>
          <a:blip r:embed="rId4"/>
          <a:stretch>
            <a:fillRect/>
          </a:stretch>
        </p:blipFill>
        <p:spPr>
          <a:xfrm>
            <a:off x="5544000" y="900000"/>
            <a:ext cx="3600000" cy="4243320"/>
          </a:xfrm>
          <a:prstGeom prst="rect">
            <a:avLst/>
          </a:prstGeom>
        </p:spPr>
      </p:pic>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Agenda	</a:t>
            </a:r>
            <a:endParaRPr/>
          </a:p>
        </p:txBody>
      </p:sp>
      <p:sp>
        <p:nvSpPr>
          <p:cNvPr id="154" name="CustomShape 2"/>
          <p:cNvSpPr/>
          <p:nvPr/>
        </p:nvSpPr>
        <p:spPr>
          <a:xfrm>
            <a:off x="457200" y="1200240"/>
            <a:ext cx="8228520"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a:solidFill>
                  <a:srgbClr val="FFFFFF"/>
                </a:solidFill>
                <a:latin typeface="Calibri"/>
                <a:ea typeface="DejaVu Sans"/>
              </a:rPr>
              <a:t>Why Shared Libraries</a:t>
            </a:r>
            <a:endParaRPr dirty="0"/>
          </a:p>
          <a:p>
            <a:pPr marL="457200" indent="-457200">
              <a:lnSpc>
                <a:spcPct val="100000"/>
              </a:lnSpc>
              <a:buSzPct val="100000"/>
              <a:buBlip>
                <a:blip r:embed="rId4"/>
              </a:buBlip>
            </a:pPr>
            <a:r>
              <a:rPr lang="en-AU" sz="3200" dirty="0">
                <a:solidFill>
                  <a:srgbClr val="FFFFFF"/>
                </a:solidFill>
                <a:latin typeface="Calibri"/>
                <a:ea typeface="DejaVu Sans"/>
              </a:rPr>
              <a:t>Configuration and </a:t>
            </a:r>
            <a:r>
              <a:rPr lang="en-AU" sz="3200" dirty="0" smtClean="0">
                <a:solidFill>
                  <a:srgbClr val="FFFFFF"/>
                </a:solidFill>
                <a:latin typeface="Calibri"/>
                <a:ea typeface="DejaVu Sans"/>
              </a:rPr>
              <a:t>Options</a:t>
            </a:r>
            <a:endParaRPr dirty="0"/>
          </a:p>
          <a:p>
            <a:pPr marL="457200" indent="-457200">
              <a:lnSpc>
                <a:spcPct val="100000"/>
              </a:lnSpc>
              <a:buSzPct val="100000"/>
              <a:buBlip>
                <a:blip r:embed="rId4"/>
              </a:buBlip>
            </a:pPr>
            <a:r>
              <a:rPr lang="en-AU" sz="3200" dirty="0">
                <a:solidFill>
                  <a:srgbClr val="FFFFFF"/>
                </a:solidFill>
                <a:latin typeface="Calibri"/>
                <a:ea typeface="DejaVu Sans"/>
              </a:rPr>
              <a:t>Library </a:t>
            </a:r>
            <a:r>
              <a:rPr lang="en-AU" sz="3200" dirty="0" smtClean="0">
                <a:solidFill>
                  <a:srgbClr val="FFFFFF"/>
                </a:solidFill>
                <a:latin typeface="Calibri"/>
                <a:ea typeface="DejaVu Sans"/>
              </a:rPr>
              <a:t>Structure</a:t>
            </a:r>
            <a:endParaRPr dirty="0"/>
          </a:p>
          <a:p>
            <a:pPr marL="457200" indent="-457200">
              <a:lnSpc>
                <a:spcPct val="100000"/>
              </a:lnSpc>
              <a:buSzPct val="100000"/>
              <a:buBlip>
                <a:blip r:embed="rId4"/>
              </a:buBlip>
            </a:pPr>
            <a:r>
              <a:rPr lang="en-AU" sz="3200" dirty="0">
                <a:solidFill>
                  <a:srgbClr val="FFFFFF"/>
                </a:solidFill>
                <a:latin typeface="Calibri"/>
                <a:ea typeface="DejaVu Sans"/>
              </a:rPr>
              <a:t>Usage</a:t>
            </a:r>
            <a:endParaRPr dirty="0"/>
          </a:p>
          <a:p>
            <a:pPr marL="457200" indent="-457200">
              <a:lnSpc>
                <a:spcPct val="100000"/>
              </a:lnSpc>
              <a:buSzPct val="100000"/>
              <a:buBlip>
                <a:blip r:embed="rId4"/>
              </a:buBlip>
            </a:pPr>
            <a:r>
              <a:rPr lang="en-AU" sz="3200" dirty="0">
                <a:solidFill>
                  <a:srgbClr val="FFFFFF"/>
                </a:solidFill>
                <a:latin typeface="Calibri"/>
                <a:ea typeface="DejaVu Sans"/>
              </a:rPr>
              <a:t>Modification </a:t>
            </a:r>
            <a:r>
              <a:rPr lang="en-AU" sz="3200" dirty="0">
                <a:solidFill>
                  <a:srgbClr val="FFFFFF"/>
                </a:solidFill>
                <a:latin typeface="Calibri"/>
                <a:ea typeface="DejaVu Sans"/>
              </a:rPr>
              <a:t>W</a:t>
            </a:r>
            <a:r>
              <a:rPr lang="en-AU" sz="3200" dirty="0" smtClean="0">
                <a:solidFill>
                  <a:srgbClr val="FFFFFF"/>
                </a:solidFill>
                <a:latin typeface="Calibri"/>
                <a:ea typeface="DejaVu Sans"/>
              </a:rPr>
              <a:t>orkflow</a:t>
            </a:r>
            <a:endParaRPr dirty="0"/>
          </a:p>
          <a:p>
            <a:pPr marL="457200" indent="-457200">
              <a:lnSpc>
                <a:spcPct val="100000"/>
              </a:lnSpc>
              <a:buSzPct val="100000"/>
              <a:buBlip>
                <a:blip r:embed="rId4"/>
              </a:buBlip>
            </a:pPr>
            <a:r>
              <a:rPr lang="en-AU" sz="3200" dirty="0">
                <a:solidFill>
                  <a:srgbClr val="FFFFFF"/>
                </a:solidFill>
                <a:latin typeface="Calibri"/>
                <a:ea typeface="DejaVu Sans"/>
              </a:rPr>
              <a:t>Lessons Learnt</a:t>
            </a:r>
            <a:endParaRPr dirty="0"/>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4050932003"/>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85800" y="1598760"/>
            <a:ext cx="7771680" cy="1100880"/>
          </a:xfrm>
          <a:prstGeom prst="rect">
            <a:avLst/>
          </a:prstGeom>
          <a:noFill/>
        </p:spPr>
      </p:sp>
      <p:sp>
        <p:nvSpPr>
          <p:cNvPr id="165" name="CustomShape 2"/>
          <p:cNvSpPr/>
          <p:nvPr/>
        </p:nvSpPr>
        <p:spPr>
          <a:xfrm>
            <a:off x="1371600" y="2914560"/>
            <a:ext cx="6400080" cy="1313640"/>
          </a:xfrm>
          <a:prstGeom prst="rect">
            <a:avLst/>
          </a:prstGeom>
          <a:noFill/>
        </p:spPr>
      </p:sp>
      <p:pic>
        <p:nvPicPr>
          <p:cNvPr id="166" name="Picture 3"/>
          <p:cNvPicPr/>
          <p:nvPr/>
        </p:nvPicPr>
        <p:blipFill>
          <a:blip r:embed="rId3"/>
          <a:stretch>
            <a:fillRect/>
          </a:stretch>
        </p:blipFill>
        <p:spPr>
          <a:xfrm>
            <a:off x="63360" y="63360"/>
            <a:ext cx="9016200" cy="5015880"/>
          </a:xfrm>
          <a:prstGeom prst="rect">
            <a:avLst/>
          </a:prstGeom>
        </p:spPr>
      </p:pic>
    </p:spTree>
    <p:extLst>
      <p:ext uri="{BB962C8B-B14F-4D97-AF65-F5344CB8AC3E}">
        <p14:creationId xmlns:p14="http://schemas.microsoft.com/office/powerpoint/2010/main" val="946083158"/>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Agenda	</a:t>
            </a:r>
            <a:endParaRPr/>
          </a:p>
        </p:txBody>
      </p:sp>
      <p:sp>
        <p:nvSpPr>
          <p:cNvPr id="154" name="CustomShape 2"/>
          <p:cNvSpPr/>
          <p:nvPr/>
        </p:nvSpPr>
        <p:spPr>
          <a:xfrm>
            <a:off x="457200" y="1200240"/>
            <a:ext cx="8228520"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a:solidFill>
                  <a:srgbClr val="7F7F7F"/>
                </a:solidFill>
                <a:latin typeface="Calibri"/>
                <a:ea typeface="DejaVu Sans"/>
              </a:rPr>
              <a:t>Why Shared Libraries</a:t>
            </a:r>
            <a:endParaRPr dirty="0">
              <a:solidFill>
                <a:srgbClr val="7F7F7F"/>
              </a:solidFill>
            </a:endParaRPr>
          </a:p>
          <a:p>
            <a:pPr marL="457200" indent="-457200">
              <a:lnSpc>
                <a:spcPct val="100000"/>
              </a:lnSpc>
              <a:buSzPct val="100000"/>
              <a:buBlip>
                <a:blip r:embed="rId4"/>
              </a:buBlip>
            </a:pPr>
            <a:r>
              <a:rPr lang="en-AU" sz="3200" dirty="0">
                <a:solidFill>
                  <a:schemeClr val="tx1">
                    <a:lumMod val="50000"/>
                    <a:lumOff val="50000"/>
                  </a:schemeClr>
                </a:solidFill>
                <a:latin typeface="Calibri"/>
                <a:ea typeface="DejaVu Sans"/>
              </a:rPr>
              <a:t>Configuration and </a:t>
            </a:r>
            <a:r>
              <a:rPr lang="en-AU" sz="3200" dirty="0" smtClean="0">
                <a:solidFill>
                  <a:schemeClr val="tx1">
                    <a:lumMod val="50000"/>
                    <a:lumOff val="50000"/>
                  </a:schemeClr>
                </a:solidFill>
                <a:latin typeface="Calibri"/>
                <a:ea typeface="DejaVu Sans"/>
              </a:rPr>
              <a:t>Options</a:t>
            </a:r>
            <a:endParaRPr dirty="0">
              <a:solidFill>
                <a:schemeClr val="tx1">
                  <a:lumMod val="50000"/>
                  <a:lumOff val="50000"/>
                </a:schemeClr>
              </a:solidFill>
            </a:endParaRPr>
          </a:p>
          <a:p>
            <a:pPr marL="457200" indent="-457200">
              <a:lnSpc>
                <a:spcPct val="100000"/>
              </a:lnSpc>
              <a:buSzPct val="100000"/>
              <a:buBlip>
                <a:blip r:embed="rId4"/>
              </a:buBlip>
            </a:pPr>
            <a:r>
              <a:rPr lang="en-AU" sz="3200" dirty="0">
                <a:solidFill>
                  <a:schemeClr val="tx1">
                    <a:lumMod val="50000"/>
                    <a:lumOff val="50000"/>
                  </a:schemeClr>
                </a:solidFill>
                <a:latin typeface="Calibri"/>
                <a:ea typeface="DejaVu Sans"/>
              </a:rPr>
              <a:t>Library </a:t>
            </a:r>
            <a:r>
              <a:rPr lang="en-AU" sz="3200" dirty="0" smtClean="0">
                <a:solidFill>
                  <a:schemeClr val="tx1">
                    <a:lumMod val="50000"/>
                    <a:lumOff val="50000"/>
                  </a:schemeClr>
                </a:solidFill>
                <a:latin typeface="Calibri"/>
                <a:ea typeface="DejaVu Sans"/>
              </a:rPr>
              <a:t>Structure</a:t>
            </a:r>
            <a:endParaRPr dirty="0">
              <a:solidFill>
                <a:schemeClr val="tx1">
                  <a:lumMod val="50000"/>
                  <a:lumOff val="50000"/>
                </a:schemeClr>
              </a:solidFill>
            </a:endParaRPr>
          </a:p>
          <a:p>
            <a:pPr marL="457200" indent="-457200">
              <a:lnSpc>
                <a:spcPct val="100000"/>
              </a:lnSpc>
              <a:buSzPct val="100000"/>
              <a:buBlip>
                <a:blip r:embed="rId4"/>
              </a:buBlip>
            </a:pPr>
            <a:r>
              <a:rPr lang="en-AU" sz="3200" dirty="0">
                <a:solidFill>
                  <a:srgbClr val="7F7F7F"/>
                </a:solidFill>
                <a:latin typeface="Calibri"/>
                <a:ea typeface="DejaVu Sans"/>
              </a:rPr>
              <a:t>Usage</a:t>
            </a:r>
            <a:endParaRPr dirty="0">
              <a:solidFill>
                <a:srgbClr val="7F7F7F"/>
              </a:solidFill>
            </a:endParaRPr>
          </a:p>
          <a:p>
            <a:pPr marL="457200" indent="-457200">
              <a:lnSpc>
                <a:spcPct val="100000"/>
              </a:lnSpc>
              <a:buSzPct val="100000"/>
              <a:buBlip>
                <a:blip r:embed="rId4"/>
              </a:buBlip>
            </a:pPr>
            <a:r>
              <a:rPr lang="en-AU" sz="3200" dirty="0">
                <a:solidFill>
                  <a:schemeClr val="bg1"/>
                </a:solidFill>
                <a:latin typeface="Calibri"/>
                <a:ea typeface="DejaVu Sans"/>
              </a:rPr>
              <a:t>Modification </a:t>
            </a:r>
            <a:r>
              <a:rPr lang="en-AU" sz="3200" dirty="0">
                <a:solidFill>
                  <a:schemeClr val="bg1"/>
                </a:solidFill>
                <a:latin typeface="Calibri"/>
                <a:ea typeface="DejaVu Sans"/>
              </a:rPr>
              <a:t>W</a:t>
            </a:r>
            <a:r>
              <a:rPr lang="en-AU" sz="3200" dirty="0" smtClean="0">
                <a:solidFill>
                  <a:schemeClr val="bg1"/>
                </a:solidFill>
                <a:latin typeface="Calibri"/>
                <a:ea typeface="DejaVu Sans"/>
              </a:rPr>
              <a:t>orkflow</a:t>
            </a:r>
            <a:endParaRPr dirty="0">
              <a:solidFill>
                <a:schemeClr val="bg1"/>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Lessons Learnt</a:t>
            </a:r>
            <a:endParaRPr dirty="0">
              <a:solidFill>
                <a:schemeClr val="bg1">
                  <a:lumMod val="50000"/>
                </a:schemeClr>
              </a:solidFill>
            </a:endParaRPr>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691835130"/>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2" name="Picture 191"/>
          <p:cNvPicPr/>
          <p:nvPr/>
        </p:nvPicPr>
        <p:blipFill>
          <a:blip r:embed="rId3"/>
          <a:stretch>
            <a:fillRect/>
          </a:stretch>
        </p:blipFill>
        <p:spPr>
          <a:xfrm>
            <a:off x="6840" y="0"/>
            <a:ext cx="9143280" cy="4751640"/>
          </a:xfrm>
          <a:prstGeom prst="rect">
            <a:avLst/>
          </a:prstGeom>
        </p:spPr>
      </p:pic>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vortexConfi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57" y="0"/>
            <a:ext cx="9165357" cy="5143500"/>
          </a:xfrm>
          <a:prstGeom prst="rect">
            <a:avLst/>
          </a:prstGeom>
        </p:spPr>
      </p:pic>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194" name="CustomShape 1"/>
          <p:cNvSpPr/>
          <p:nvPr/>
        </p:nvSpPr>
        <p:spPr>
          <a:xfrm>
            <a:off x="457200" y="205920"/>
            <a:ext cx="8228520" cy="856440"/>
          </a:xfrm>
          <a:prstGeom prst="rect">
            <a:avLst/>
          </a:prstGeom>
          <a:noFill/>
        </p:spPr>
      </p:sp>
      <p:pic>
        <p:nvPicPr>
          <p:cNvPr id="3" name="Picture 2" descr="kaboo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832" y="0"/>
            <a:ext cx="6003564" cy="4482661"/>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6" name="Picture 195"/>
          <p:cNvPicPr/>
          <p:nvPr/>
        </p:nvPicPr>
        <p:blipFill>
          <a:blip r:embed="rId3"/>
          <a:stretch>
            <a:fillRect/>
          </a:stretch>
        </p:blipFill>
        <p:spPr>
          <a:xfrm>
            <a:off x="68760" y="4680"/>
            <a:ext cx="9019800" cy="514332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99" name="CustomShape 1"/>
          <p:cNvSpPr/>
          <p:nvPr/>
        </p:nvSpPr>
        <p:spPr>
          <a:xfrm>
            <a:off x="457200" y="205920"/>
            <a:ext cx="8228520" cy="856440"/>
          </a:xfrm>
          <a:prstGeom prst="rect">
            <a:avLst/>
          </a:prstGeom>
          <a:noFill/>
        </p:spPr>
        <p:txBody>
          <a:bodyPr lIns="90000" tIns="45000" rIns="90000" bIns="45000" anchor="ctr"/>
          <a:lstStyle/>
          <a:p>
            <a:pPr>
              <a:lnSpc>
                <a:spcPct val="100000"/>
              </a:lnSpc>
            </a:pPr>
            <a:r>
              <a:rPr lang="en-AU" sz="4400">
                <a:solidFill>
                  <a:srgbClr val="FFFFFF"/>
                </a:solidFill>
                <a:latin typeface="Calibri"/>
                <a:ea typeface="DejaVu Sans"/>
              </a:rPr>
              <a:t>Modification Workflow</a:t>
            </a:r>
            <a:endParaRPr/>
          </a:p>
        </p:txBody>
      </p:sp>
      <p:sp>
        <p:nvSpPr>
          <p:cNvPr id="200" name="CustomShape 2"/>
          <p:cNvSpPr/>
          <p:nvPr/>
        </p:nvSpPr>
        <p:spPr>
          <a:xfrm>
            <a:off x="457200" y="1200240"/>
            <a:ext cx="6421314"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smtClean="0">
                <a:solidFill>
                  <a:srgbClr val="FFFFFF"/>
                </a:solidFill>
                <a:latin typeface="Calibri"/>
                <a:ea typeface="DejaVu Sans"/>
              </a:rPr>
              <a:t>Create </a:t>
            </a:r>
            <a:r>
              <a:rPr lang="en-AU" sz="3200" dirty="0">
                <a:solidFill>
                  <a:srgbClr val="FFFFFF"/>
                </a:solidFill>
                <a:latin typeface="Calibri"/>
                <a:ea typeface="DejaVu Sans"/>
              </a:rPr>
              <a:t>a branch of you </a:t>
            </a:r>
            <a:r>
              <a:rPr lang="en-AU" sz="3200" dirty="0" smtClean="0">
                <a:solidFill>
                  <a:srgbClr val="FFFFFF"/>
                </a:solidFill>
                <a:latin typeface="Calibri"/>
                <a:ea typeface="DejaVu Sans"/>
              </a:rPr>
              <a:t>pipeline</a:t>
            </a:r>
            <a:endParaRPr lang="en-AU" dirty="0"/>
          </a:p>
          <a:p>
            <a:pPr marL="457200" indent="-457200">
              <a:lnSpc>
                <a:spcPct val="100000"/>
              </a:lnSpc>
              <a:buSzPct val="100000"/>
              <a:buBlip>
                <a:blip r:embed="rId4"/>
              </a:buBlip>
            </a:pPr>
            <a:r>
              <a:rPr lang="en-AU" sz="3200" dirty="0" smtClean="0">
                <a:solidFill>
                  <a:srgbClr val="FFFFFF"/>
                </a:solidFill>
                <a:latin typeface="Calibri"/>
                <a:ea typeface="DejaVu Sans"/>
              </a:rPr>
              <a:t>Access </a:t>
            </a:r>
            <a:r>
              <a:rPr lang="en-AU" sz="3200" dirty="0">
                <a:solidFill>
                  <a:srgbClr val="FFFFFF"/>
                </a:solidFill>
                <a:latin typeface="Calibri"/>
                <a:ea typeface="DejaVu Sans"/>
              </a:rPr>
              <a:t>you modified library with </a:t>
            </a:r>
            <a:endParaRPr lang="en-AU" sz="3200" dirty="0" smtClean="0">
              <a:solidFill>
                <a:srgbClr val="FFFFFF"/>
              </a:solidFill>
              <a:latin typeface="Calibri"/>
              <a:ea typeface="DejaVu Sans"/>
            </a:endParaRPr>
          </a:p>
          <a:p>
            <a:pPr>
              <a:lnSpc>
                <a:spcPct val="100000"/>
              </a:lnSpc>
            </a:pPr>
            <a:endParaRPr lang="en-AU" sz="1000" dirty="0" smtClean="0">
              <a:solidFill>
                <a:srgbClr val="FFFFFF"/>
              </a:solidFill>
              <a:latin typeface="Calibri"/>
              <a:ea typeface="DejaVu Sans"/>
            </a:endParaRPr>
          </a:p>
          <a:p>
            <a:pPr>
              <a:lnSpc>
                <a:spcPct val="100000"/>
              </a:lnSpc>
            </a:pPr>
            <a:r>
              <a:rPr lang="en-AU" sz="2400" dirty="0" smtClean="0">
                <a:solidFill>
                  <a:srgbClr val="FFFFFF"/>
                </a:solidFill>
                <a:latin typeface="Calibri"/>
                <a:ea typeface="DejaVu Sans"/>
              </a:rPr>
              <a:t>@Library</a:t>
            </a:r>
            <a:r>
              <a:rPr lang="en-AU" sz="2400" dirty="0">
                <a:solidFill>
                  <a:srgbClr val="FFFFFF"/>
                </a:solidFill>
                <a:latin typeface="Calibri"/>
                <a:ea typeface="DejaVu Sans"/>
              </a:rPr>
              <a:t>('</a:t>
            </a:r>
            <a:r>
              <a:rPr lang="en-AU" sz="2400" dirty="0" err="1">
                <a:solidFill>
                  <a:srgbClr val="FFFFFF"/>
                </a:solidFill>
                <a:latin typeface="Calibri"/>
                <a:ea typeface="DejaVu Sans"/>
              </a:rPr>
              <a:t>lib@branchname</a:t>
            </a:r>
            <a:r>
              <a:rPr lang="en-AU" sz="2400" dirty="0">
                <a:solidFill>
                  <a:srgbClr val="FFFFFF"/>
                </a:solidFill>
                <a:latin typeface="Calibri"/>
                <a:ea typeface="DejaVu Sans"/>
              </a:rPr>
              <a:t>'</a:t>
            </a:r>
            <a:r>
              <a:rPr lang="en-AU" sz="2400" dirty="0" smtClean="0">
                <a:solidFill>
                  <a:srgbClr val="FFFFFF"/>
                </a:solidFill>
                <a:latin typeface="Calibri"/>
                <a:ea typeface="DejaVu Sans"/>
              </a:rPr>
              <a:t>) or  </a:t>
            </a:r>
            <a:r>
              <a:rPr lang="en-AU" sz="2400" dirty="0" smtClean="0">
                <a:solidFill>
                  <a:srgbClr val="FFFFFF"/>
                </a:solidFill>
                <a:latin typeface="Calibri"/>
              </a:rPr>
              <a:t>library </a:t>
            </a:r>
            <a:r>
              <a:rPr lang="en-AU" sz="2400" dirty="0">
                <a:solidFill>
                  <a:srgbClr val="FFFFFF"/>
                </a:solidFill>
                <a:latin typeface="Calibri"/>
              </a:rPr>
              <a:t>'</a:t>
            </a:r>
            <a:r>
              <a:rPr lang="en-AU" sz="2400" dirty="0" err="1">
                <a:solidFill>
                  <a:srgbClr val="FFFFFF"/>
                </a:solidFill>
                <a:latin typeface="Calibri"/>
              </a:rPr>
              <a:t>lib@branchname</a:t>
            </a:r>
            <a:r>
              <a:rPr lang="en-AU" sz="2400" dirty="0">
                <a:solidFill>
                  <a:srgbClr val="FFFFFF"/>
                </a:solidFill>
                <a:latin typeface="Calibri"/>
              </a:rPr>
              <a:t>'</a:t>
            </a:r>
            <a:endParaRPr lang="en-AU" sz="2400" dirty="0" smtClean="0">
              <a:solidFill>
                <a:srgbClr val="FFFFFF"/>
              </a:solidFill>
              <a:latin typeface="Calibri"/>
              <a:ea typeface="DejaVu Sans"/>
            </a:endParaRPr>
          </a:p>
          <a:p>
            <a:pPr>
              <a:lnSpc>
                <a:spcPct val="100000"/>
              </a:lnSpc>
              <a:buFont typeface="Arial"/>
              <a:buChar char="•"/>
            </a:pPr>
            <a:endParaRPr sz="1000" dirty="0"/>
          </a:p>
          <a:p>
            <a:pPr marL="457200" indent="-457200">
              <a:lnSpc>
                <a:spcPct val="100000"/>
              </a:lnSpc>
              <a:buSzPct val="100000"/>
              <a:buBlip>
                <a:blip r:embed="rId4"/>
              </a:buBlip>
            </a:pPr>
            <a:r>
              <a:rPr lang="en-AU" sz="3200" dirty="0" smtClean="0">
                <a:solidFill>
                  <a:srgbClr val="FFFFFF"/>
                </a:solidFill>
                <a:latin typeface="Calibri"/>
              </a:rPr>
              <a:t>Submit </a:t>
            </a:r>
            <a:r>
              <a:rPr lang="en-AU" sz="3200" dirty="0">
                <a:solidFill>
                  <a:srgbClr val="FFFFFF"/>
                </a:solidFill>
                <a:latin typeface="Calibri"/>
                <a:ea typeface="DejaVu Sans"/>
              </a:rPr>
              <a:t>pull </a:t>
            </a:r>
            <a:r>
              <a:rPr lang="en-AU" sz="3200" dirty="0" smtClean="0">
                <a:solidFill>
                  <a:srgbClr val="FFFFFF"/>
                </a:solidFill>
                <a:latin typeface="Calibri"/>
                <a:ea typeface="DejaVu Sans"/>
              </a:rPr>
              <a:t>request</a:t>
            </a:r>
          </a:p>
          <a:p>
            <a:pPr marL="457200" indent="-457200">
              <a:lnSpc>
                <a:spcPct val="100000"/>
              </a:lnSpc>
              <a:buSzPct val="100000"/>
              <a:buBlip>
                <a:blip r:embed="rId4"/>
              </a:buBlip>
            </a:pPr>
            <a:r>
              <a:rPr lang="en-AU" sz="3200" dirty="0" smtClean="0">
                <a:solidFill>
                  <a:srgbClr val="FFFFFF"/>
                </a:solidFill>
                <a:latin typeface="Calibri"/>
                <a:ea typeface="DejaVu Sans"/>
              </a:rPr>
              <a:t>Get approval</a:t>
            </a:r>
            <a:endParaRPr lang="en-AU" dirty="0"/>
          </a:p>
          <a:p>
            <a:pPr marL="457200" indent="-457200">
              <a:lnSpc>
                <a:spcPct val="100000"/>
              </a:lnSpc>
              <a:buSzPct val="100000"/>
              <a:buBlip>
                <a:blip r:embed="rId4"/>
              </a:buBlip>
            </a:pPr>
            <a:r>
              <a:rPr lang="en-AU" sz="3200" dirty="0" smtClean="0">
                <a:solidFill>
                  <a:srgbClr val="FFFFFF"/>
                </a:solidFill>
                <a:latin typeface="Calibri"/>
                <a:ea typeface="DejaVu Sans"/>
              </a:rPr>
              <a:t>Merge </a:t>
            </a:r>
            <a:r>
              <a:rPr lang="en-AU" sz="3200" dirty="0">
                <a:solidFill>
                  <a:srgbClr val="FFFFFF"/>
                </a:solidFill>
                <a:latin typeface="Calibri"/>
                <a:ea typeface="DejaVu Sans"/>
              </a:rPr>
              <a:t>to master</a:t>
            </a:r>
            <a:endParaRPr dirty="0"/>
          </a:p>
        </p:txBody>
      </p:sp>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Agenda	</a:t>
            </a:r>
            <a:endParaRPr/>
          </a:p>
        </p:txBody>
      </p:sp>
      <p:sp>
        <p:nvSpPr>
          <p:cNvPr id="154" name="CustomShape 2"/>
          <p:cNvSpPr/>
          <p:nvPr/>
        </p:nvSpPr>
        <p:spPr>
          <a:xfrm>
            <a:off x="457200" y="1200240"/>
            <a:ext cx="8228520"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a:solidFill>
                  <a:srgbClr val="7F7F7F"/>
                </a:solidFill>
                <a:latin typeface="Calibri"/>
                <a:ea typeface="DejaVu Sans"/>
              </a:rPr>
              <a:t>Why Shared Libraries</a:t>
            </a:r>
            <a:endParaRPr dirty="0">
              <a:solidFill>
                <a:srgbClr val="7F7F7F"/>
              </a:solidFill>
            </a:endParaRPr>
          </a:p>
          <a:p>
            <a:pPr marL="457200" indent="-457200">
              <a:lnSpc>
                <a:spcPct val="100000"/>
              </a:lnSpc>
              <a:buSzPct val="100000"/>
              <a:buBlip>
                <a:blip r:embed="rId4"/>
              </a:buBlip>
            </a:pPr>
            <a:r>
              <a:rPr lang="en-AU" sz="3200" dirty="0">
                <a:solidFill>
                  <a:schemeClr val="tx1">
                    <a:lumMod val="50000"/>
                    <a:lumOff val="50000"/>
                  </a:schemeClr>
                </a:solidFill>
                <a:latin typeface="Calibri"/>
                <a:ea typeface="DejaVu Sans"/>
              </a:rPr>
              <a:t>Configuration and </a:t>
            </a:r>
            <a:r>
              <a:rPr lang="en-AU" sz="3200" dirty="0" smtClean="0">
                <a:solidFill>
                  <a:schemeClr val="tx1">
                    <a:lumMod val="50000"/>
                    <a:lumOff val="50000"/>
                  </a:schemeClr>
                </a:solidFill>
                <a:latin typeface="Calibri"/>
                <a:ea typeface="DejaVu Sans"/>
              </a:rPr>
              <a:t>Options</a:t>
            </a:r>
            <a:endParaRPr dirty="0">
              <a:solidFill>
                <a:schemeClr val="tx1">
                  <a:lumMod val="50000"/>
                  <a:lumOff val="50000"/>
                </a:schemeClr>
              </a:solidFill>
            </a:endParaRPr>
          </a:p>
          <a:p>
            <a:pPr marL="457200" indent="-457200">
              <a:lnSpc>
                <a:spcPct val="100000"/>
              </a:lnSpc>
              <a:buSzPct val="100000"/>
              <a:buBlip>
                <a:blip r:embed="rId4"/>
              </a:buBlip>
            </a:pPr>
            <a:r>
              <a:rPr lang="en-AU" sz="3200" dirty="0">
                <a:solidFill>
                  <a:schemeClr val="tx1">
                    <a:lumMod val="50000"/>
                    <a:lumOff val="50000"/>
                  </a:schemeClr>
                </a:solidFill>
                <a:latin typeface="Calibri"/>
                <a:ea typeface="DejaVu Sans"/>
              </a:rPr>
              <a:t>Library </a:t>
            </a:r>
            <a:r>
              <a:rPr lang="en-AU" sz="3200" dirty="0" smtClean="0">
                <a:solidFill>
                  <a:schemeClr val="tx1">
                    <a:lumMod val="50000"/>
                    <a:lumOff val="50000"/>
                  </a:schemeClr>
                </a:solidFill>
                <a:latin typeface="Calibri"/>
                <a:ea typeface="DejaVu Sans"/>
              </a:rPr>
              <a:t>Structure</a:t>
            </a:r>
            <a:endParaRPr dirty="0">
              <a:solidFill>
                <a:schemeClr val="tx1">
                  <a:lumMod val="50000"/>
                  <a:lumOff val="50000"/>
                </a:schemeClr>
              </a:solidFill>
            </a:endParaRPr>
          </a:p>
          <a:p>
            <a:pPr marL="457200" indent="-457200">
              <a:lnSpc>
                <a:spcPct val="100000"/>
              </a:lnSpc>
              <a:buSzPct val="100000"/>
              <a:buBlip>
                <a:blip r:embed="rId4"/>
              </a:buBlip>
            </a:pPr>
            <a:r>
              <a:rPr lang="en-AU" sz="3200" dirty="0">
                <a:solidFill>
                  <a:srgbClr val="7F7F7F"/>
                </a:solidFill>
                <a:latin typeface="Calibri"/>
                <a:ea typeface="DejaVu Sans"/>
              </a:rPr>
              <a:t>Usage</a:t>
            </a:r>
            <a:endParaRPr dirty="0">
              <a:solidFill>
                <a:srgbClr val="7F7F7F"/>
              </a:solidFill>
            </a:endParaRPr>
          </a:p>
          <a:p>
            <a:pPr marL="457200" indent="-457200">
              <a:lnSpc>
                <a:spcPct val="100000"/>
              </a:lnSpc>
              <a:buSzPct val="100000"/>
              <a:buBlip>
                <a:blip r:embed="rId4"/>
              </a:buBlip>
            </a:pPr>
            <a:r>
              <a:rPr lang="en-AU" sz="3200" dirty="0">
                <a:solidFill>
                  <a:schemeClr val="tx1">
                    <a:lumMod val="50000"/>
                    <a:lumOff val="50000"/>
                  </a:schemeClr>
                </a:solidFill>
                <a:latin typeface="Calibri"/>
                <a:ea typeface="DejaVu Sans"/>
              </a:rPr>
              <a:t>Modification </a:t>
            </a:r>
            <a:r>
              <a:rPr lang="en-AU" sz="3200" dirty="0">
                <a:solidFill>
                  <a:schemeClr val="tx1">
                    <a:lumMod val="50000"/>
                    <a:lumOff val="50000"/>
                  </a:schemeClr>
                </a:solidFill>
                <a:latin typeface="Calibri"/>
                <a:ea typeface="DejaVu Sans"/>
              </a:rPr>
              <a:t>W</a:t>
            </a:r>
            <a:r>
              <a:rPr lang="en-AU" sz="3200" dirty="0" smtClean="0">
                <a:solidFill>
                  <a:schemeClr val="tx1">
                    <a:lumMod val="50000"/>
                    <a:lumOff val="50000"/>
                  </a:schemeClr>
                </a:solidFill>
                <a:latin typeface="Calibri"/>
                <a:ea typeface="DejaVu Sans"/>
              </a:rPr>
              <a:t>orkflow</a:t>
            </a:r>
            <a:endParaRPr dirty="0">
              <a:solidFill>
                <a:schemeClr val="tx1">
                  <a:lumMod val="50000"/>
                  <a:lumOff val="50000"/>
                </a:schemeClr>
              </a:solidFill>
            </a:endParaRPr>
          </a:p>
          <a:p>
            <a:pPr marL="457200" indent="-457200">
              <a:lnSpc>
                <a:spcPct val="100000"/>
              </a:lnSpc>
              <a:buSzPct val="100000"/>
              <a:buBlip>
                <a:blip r:embed="rId4"/>
              </a:buBlip>
            </a:pPr>
            <a:r>
              <a:rPr lang="en-AU" sz="3200" dirty="0">
                <a:solidFill>
                  <a:srgbClr val="FFFFFF"/>
                </a:solidFill>
                <a:latin typeface="Calibri"/>
                <a:ea typeface="DejaVu Sans"/>
              </a:rPr>
              <a:t>Lessons Learnt</a:t>
            </a:r>
            <a:endParaRPr dirty="0">
              <a:solidFill>
                <a:srgbClr val="FFFFFF"/>
              </a:solidFill>
            </a:endParaRPr>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3982146564"/>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07"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DO</a:t>
            </a:r>
            <a:endParaRPr dirty="0"/>
          </a:p>
        </p:txBody>
      </p:sp>
      <p:sp>
        <p:nvSpPr>
          <p:cNvPr id="208" name="CustomShape 2"/>
          <p:cNvSpPr/>
          <p:nvPr/>
        </p:nvSpPr>
        <p:spPr>
          <a:xfrm>
            <a:off x="457200" y="1200240"/>
            <a:ext cx="5796894" cy="3393360"/>
          </a:xfrm>
          <a:prstGeom prst="rect">
            <a:avLst/>
          </a:prstGeom>
          <a:noFill/>
        </p:spPr>
        <p:txBody>
          <a:bodyPr lIns="90000" tIns="45000" rIns="90000" bIns="45000"/>
          <a:lstStyle/>
          <a:p>
            <a:pPr marL="457200" indent="-457200">
              <a:lnSpc>
                <a:spcPct val="100000"/>
              </a:lnSpc>
              <a:buSzPct val="100000"/>
              <a:buBlip>
                <a:blip r:embed="rId4"/>
              </a:buBlip>
            </a:pPr>
            <a:r>
              <a:rPr lang="en-AU" sz="2800" dirty="0" smtClean="0">
                <a:solidFill>
                  <a:schemeClr val="bg1"/>
                </a:solidFill>
                <a:latin typeface="Calibri"/>
              </a:rPr>
              <a:t>Use Shared Pipelines</a:t>
            </a:r>
          </a:p>
        </p:txBody>
      </p:sp>
    </p:spTree>
    <p:extLst>
      <p:ext uri="{BB962C8B-B14F-4D97-AF65-F5344CB8AC3E}">
        <p14:creationId xmlns:p14="http://schemas.microsoft.com/office/powerpoint/2010/main" val="4010648719"/>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3" name="Picture 202"/>
          <p:cNvPicPr/>
          <p:nvPr/>
        </p:nvPicPr>
        <p:blipFill>
          <a:blip r:embed="rId3"/>
          <a:stretch>
            <a:fillRect/>
          </a:stretch>
        </p:blipFill>
        <p:spPr>
          <a:xfrm>
            <a:off x="7200" y="7560"/>
            <a:ext cx="9143280" cy="5137920"/>
          </a:xfrm>
          <a:prstGeom prst="rect">
            <a:avLst/>
          </a:prstGeom>
        </p:spPr>
      </p:pic>
      <p:sp>
        <p:nvSpPr>
          <p:cNvPr id="204" name="CustomShape 1"/>
          <p:cNvSpPr/>
          <p:nvPr/>
        </p:nvSpPr>
        <p:spPr>
          <a:xfrm>
            <a:off x="457200" y="205920"/>
            <a:ext cx="8228520" cy="856440"/>
          </a:xfrm>
          <a:prstGeom prst="rect">
            <a:avLst/>
          </a:prstGeom>
          <a:noFill/>
        </p:spPr>
        <p:txBody>
          <a:bodyPr wrap="none" lIns="0" tIns="0" rIns="0" bIns="0" anchor="ctr"/>
          <a:lstStyle/>
          <a:p>
            <a:pPr>
              <a:lnSpc>
                <a:spcPct val="100000"/>
              </a:lnSpc>
            </a:pPr>
            <a:r>
              <a:rPr lang="en-AU">
                <a:solidFill>
                  <a:srgbClr val="000000"/>
                </a:solidFill>
                <a:latin typeface="Arial"/>
                <a:ea typeface="DejaVu Sans"/>
              </a:rPr>
              <a:t>							            </a:t>
            </a:r>
            <a:endParaRPr/>
          </a:p>
        </p:txBody>
      </p:sp>
      <p:pic>
        <p:nvPicPr>
          <p:cNvPr id="205" name="Picture 87"/>
          <p:cNvPicPr/>
          <p:nvPr/>
        </p:nvPicPr>
        <p:blipFill>
          <a:blip r:embed="rId4"/>
          <a:stretch>
            <a:fillRect/>
          </a:stretch>
        </p:blipFill>
        <p:spPr>
          <a:xfrm>
            <a:off x="1559520" y="792000"/>
            <a:ext cx="5571720" cy="4070160"/>
          </a:xfrm>
          <a:prstGeom prst="rect">
            <a:avLst/>
          </a:prstGeom>
        </p:spPr>
      </p:pic>
      <p:sp>
        <p:nvSpPr>
          <p:cNvPr id="206" name="CustomShape 2"/>
          <p:cNvSpPr/>
          <p:nvPr/>
        </p:nvSpPr>
        <p:spPr>
          <a:xfrm>
            <a:off x="1944000" y="0"/>
            <a:ext cx="5130360" cy="773280"/>
          </a:xfrm>
          <a:prstGeom prst="rect">
            <a:avLst/>
          </a:prstGeom>
          <a:noFill/>
        </p:spPr>
        <p:txBody>
          <a:bodyPr wrap="none" lIns="90000" tIns="45000" rIns="90000" bIns="45000"/>
          <a:lstStyle/>
          <a:p>
            <a:pPr algn="ctr">
              <a:lnSpc>
                <a:spcPct val="100000"/>
              </a:lnSpc>
            </a:pPr>
            <a:r>
              <a:rPr lang="en-AU" sz="4400">
                <a:solidFill>
                  <a:srgbClr val="FFFFFF"/>
                </a:solidFill>
                <a:latin typeface="Calibri"/>
                <a:ea typeface="DejaVu Sans"/>
              </a:rPr>
              <a:t>Jenkins stats</a:t>
            </a:r>
            <a:endParaRPr/>
          </a:p>
        </p:txBody>
      </p:sp>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Agenda	</a:t>
            </a:r>
            <a:endParaRPr/>
          </a:p>
        </p:txBody>
      </p:sp>
      <p:sp>
        <p:nvSpPr>
          <p:cNvPr id="154" name="CustomShape 2"/>
          <p:cNvSpPr/>
          <p:nvPr/>
        </p:nvSpPr>
        <p:spPr>
          <a:xfrm>
            <a:off x="457200" y="1200240"/>
            <a:ext cx="8228520"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a:solidFill>
                  <a:srgbClr val="FFFFFF"/>
                </a:solidFill>
                <a:latin typeface="Calibri"/>
                <a:ea typeface="DejaVu Sans"/>
              </a:rPr>
              <a:t>Why Shared Libraries</a:t>
            </a:r>
            <a:endParaRPr dirty="0"/>
          </a:p>
          <a:p>
            <a:pPr marL="457200" indent="-457200">
              <a:lnSpc>
                <a:spcPct val="100000"/>
              </a:lnSpc>
              <a:buSzPct val="100000"/>
              <a:buBlip>
                <a:blip r:embed="rId4"/>
              </a:buBlip>
            </a:pPr>
            <a:r>
              <a:rPr lang="en-AU" sz="3200" dirty="0">
                <a:solidFill>
                  <a:schemeClr val="bg1">
                    <a:lumMod val="50000"/>
                  </a:schemeClr>
                </a:solidFill>
                <a:latin typeface="Calibri"/>
                <a:ea typeface="DejaVu Sans"/>
              </a:rPr>
              <a:t>Configuration and </a:t>
            </a:r>
            <a:r>
              <a:rPr lang="en-AU" sz="3200" dirty="0" smtClean="0">
                <a:solidFill>
                  <a:schemeClr val="bg1">
                    <a:lumMod val="50000"/>
                  </a:schemeClr>
                </a:solidFill>
                <a:latin typeface="Calibri"/>
                <a:ea typeface="DejaVu Sans"/>
              </a:rPr>
              <a:t>Options</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Library </a:t>
            </a:r>
            <a:r>
              <a:rPr lang="en-AU" sz="3200" dirty="0" smtClean="0">
                <a:solidFill>
                  <a:schemeClr val="bg1">
                    <a:lumMod val="50000"/>
                  </a:schemeClr>
                </a:solidFill>
                <a:latin typeface="Calibri"/>
                <a:ea typeface="DejaVu Sans"/>
              </a:rPr>
              <a:t>Structure</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Usage</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Modification </a:t>
            </a:r>
            <a:r>
              <a:rPr lang="en-AU" sz="3200" dirty="0">
                <a:solidFill>
                  <a:schemeClr val="bg1">
                    <a:lumMod val="50000"/>
                  </a:schemeClr>
                </a:solidFill>
                <a:latin typeface="Calibri"/>
                <a:ea typeface="DejaVu Sans"/>
              </a:rPr>
              <a:t>W</a:t>
            </a:r>
            <a:r>
              <a:rPr lang="en-AU" sz="3200" dirty="0" smtClean="0">
                <a:solidFill>
                  <a:schemeClr val="bg1">
                    <a:lumMod val="50000"/>
                  </a:schemeClr>
                </a:solidFill>
                <a:latin typeface="Calibri"/>
                <a:ea typeface="DejaVu Sans"/>
              </a:rPr>
              <a:t>orkflow</a:t>
            </a:r>
            <a:endParaRPr dirty="0">
              <a:solidFill>
                <a:schemeClr val="bg1">
                  <a:lumMod val="50000"/>
                </a:schemeClr>
              </a:solidFill>
            </a:endParaRPr>
          </a:p>
          <a:p>
            <a:pPr marL="457200" indent="-457200">
              <a:lnSpc>
                <a:spcPct val="100000"/>
              </a:lnSpc>
              <a:buSzPct val="100000"/>
              <a:buBlip>
                <a:blip r:embed="rId4"/>
              </a:buBlip>
            </a:pPr>
            <a:r>
              <a:rPr lang="en-AU" sz="3200" dirty="0">
                <a:solidFill>
                  <a:schemeClr val="bg1">
                    <a:lumMod val="50000"/>
                  </a:schemeClr>
                </a:solidFill>
                <a:latin typeface="Calibri"/>
                <a:ea typeface="DejaVu Sans"/>
              </a:rPr>
              <a:t>Lessons Learnt</a:t>
            </a:r>
            <a:endParaRPr dirty="0">
              <a:solidFill>
                <a:schemeClr val="bg1">
                  <a:lumMod val="50000"/>
                </a:schemeClr>
              </a:solidFill>
            </a:endParaRPr>
          </a:p>
          <a:p>
            <a:pPr>
              <a:lnSpc>
                <a:spcPct val="100000"/>
              </a:lnSpc>
            </a:pPr>
            <a:endParaRPr dirty="0"/>
          </a:p>
          <a:p>
            <a:pPr>
              <a:lnSpc>
                <a:spcPct val="100000"/>
              </a:lnSpc>
            </a:pPr>
            <a:endParaRPr dirty="0"/>
          </a:p>
          <a:p>
            <a:pPr>
              <a:lnSpc>
                <a:spcPct val="100000"/>
              </a:lnSpc>
            </a:pPr>
            <a:endParaRPr dirty="0"/>
          </a:p>
        </p:txBody>
      </p:sp>
    </p:spTree>
    <p:extLst>
      <p:ext uri="{BB962C8B-B14F-4D97-AF65-F5344CB8AC3E}">
        <p14:creationId xmlns:p14="http://schemas.microsoft.com/office/powerpoint/2010/main" val="2263282611"/>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07"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DO</a:t>
            </a:r>
            <a:endParaRPr dirty="0"/>
          </a:p>
        </p:txBody>
      </p:sp>
      <p:sp>
        <p:nvSpPr>
          <p:cNvPr id="208" name="CustomShape 2"/>
          <p:cNvSpPr/>
          <p:nvPr/>
        </p:nvSpPr>
        <p:spPr>
          <a:xfrm>
            <a:off x="457200" y="1200240"/>
            <a:ext cx="5796894" cy="3393360"/>
          </a:xfrm>
          <a:prstGeom prst="rect">
            <a:avLst/>
          </a:prstGeom>
          <a:noFill/>
        </p:spPr>
        <p:txBody>
          <a:bodyPr lIns="90000" tIns="45000" rIns="90000" bIns="45000"/>
          <a:lstStyle/>
          <a:p>
            <a:pPr marL="457200" indent="-457200">
              <a:lnSpc>
                <a:spcPct val="100000"/>
              </a:lnSpc>
              <a:buSzPct val="100000"/>
              <a:buBlip>
                <a:blip r:embed="rId4"/>
              </a:buBlip>
            </a:pPr>
            <a:r>
              <a:rPr lang="en-AU" sz="2800" dirty="0" smtClean="0">
                <a:solidFill>
                  <a:schemeClr val="tx1">
                    <a:lumMod val="50000"/>
                    <a:lumOff val="50000"/>
                  </a:schemeClr>
                </a:solidFill>
                <a:latin typeface="Calibri"/>
              </a:rPr>
              <a:t>Use Shared Libraries</a:t>
            </a:r>
          </a:p>
          <a:p>
            <a:pPr marL="457200" indent="-457200">
              <a:lnSpc>
                <a:spcPct val="100000"/>
              </a:lnSpc>
              <a:buSzPct val="100000"/>
              <a:buBlip>
                <a:blip r:embed="rId4"/>
              </a:buBlip>
            </a:pPr>
            <a:r>
              <a:rPr lang="en-AU" sz="2800" dirty="0" smtClean="0">
                <a:solidFill>
                  <a:schemeClr val="bg1"/>
                </a:solidFill>
                <a:latin typeface="Calibri"/>
              </a:rPr>
              <a:t>They are code treat them as such</a:t>
            </a:r>
          </a:p>
        </p:txBody>
      </p:sp>
    </p:spTree>
    <p:extLst>
      <p:ext uri="{BB962C8B-B14F-4D97-AF65-F5344CB8AC3E}">
        <p14:creationId xmlns:p14="http://schemas.microsoft.com/office/powerpoint/2010/main" val="648574261"/>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07"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DO</a:t>
            </a:r>
            <a:endParaRPr dirty="0"/>
          </a:p>
        </p:txBody>
      </p:sp>
      <p:sp>
        <p:nvSpPr>
          <p:cNvPr id="208" name="CustomShape 2"/>
          <p:cNvSpPr/>
          <p:nvPr/>
        </p:nvSpPr>
        <p:spPr>
          <a:xfrm>
            <a:off x="457200" y="1200240"/>
            <a:ext cx="5620043" cy="3393360"/>
          </a:xfrm>
          <a:prstGeom prst="rect">
            <a:avLst/>
          </a:prstGeom>
          <a:noFill/>
        </p:spPr>
        <p:txBody>
          <a:bodyPr lIns="90000" tIns="45000" rIns="90000" bIns="45000"/>
          <a:lstStyle/>
          <a:p>
            <a:pPr marL="457200" indent="-457200">
              <a:lnSpc>
                <a:spcPct val="100000"/>
              </a:lnSpc>
              <a:buSzPct val="100000"/>
              <a:buBlip>
                <a:blip r:embed="rId4"/>
              </a:buBlip>
            </a:pPr>
            <a:r>
              <a:rPr lang="en-AU" sz="2800" dirty="0" smtClean="0">
                <a:solidFill>
                  <a:schemeClr val="tx1">
                    <a:lumMod val="50000"/>
                    <a:lumOff val="50000"/>
                  </a:schemeClr>
                </a:solidFill>
                <a:latin typeface="Calibri"/>
              </a:rPr>
              <a:t>Use Shared </a:t>
            </a:r>
            <a:r>
              <a:rPr lang="en-AU" sz="2800" dirty="0" smtClean="0">
                <a:solidFill>
                  <a:schemeClr val="tx1">
                    <a:lumMod val="50000"/>
                    <a:lumOff val="50000"/>
                  </a:schemeClr>
                </a:solidFill>
                <a:latin typeface="Calibri"/>
              </a:rPr>
              <a:t>Libraries</a:t>
            </a:r>
            <a:endParaRPr lang="en-AU" sz="2800" dirty="0" smtClean="0">
              <a:solidFill>
                <a:schemeClr val="tx1">
                  <a:lumMod val="50000"/>
                  <a:lumOff val="50000"/>
                </a:schemeClr>
              </a:solidFill>
              <a:latin typeface="Calibri"/>
            </a:endParaRPr>
          </a:p>
          <a:p>
            <a:pPr marL="457200" indent="-457200">
              <a:buSzPct val="100000"/>
              <a:buBlip>
                <a:blip r:embed="rId4"/>
              </a:buBlip>
            </a:pPr>
            <a:r>
              <a:rPr lang="en-AU" sz="2800" dirty="0" smtClean="0">
                <a:solidFill>
                  <a:schemeClr val="tx1">
                    <a:lumMod val="50000"/>
                    <a:lumOff val="50000"/>
                  </a:schemeClr>
                </a:solidFill>
                <a:latin typeface="Calibri"/>
              </a:rPr>
              <a:t>They are code treat them as such</a:t>
            </a:r>
            <a:endParaRPr lang="en-AU" sz="2800" dirty="0" smtClean="0">
              <a:solidFill>
                <a:schemeClr val="tx1">
                  <a:lumMod val="50000"/>
                  <a:lumOff val="50000"/>
                </a:schemeClr>
              </a:solidFill>
              <a:latin typeface="Calibri"/>
            </a:endParaRPr>
          </a:p>
          <a:p>
            <a:pPr marL="457200" indent="-457200">
              <a:buSzPct val="100000"/>
              <a:buBlip>
                <a:blip r:embed="rId4"/>
              </a:buBlip>
            </a:pPr>
            <a:r>
              <a:rPr lang="en-AU" sz="2800" dirty="0" smtClean="0">
                <a:solidFill>
                  <a:schemeClr val="bg1"/>
                </a:solidFill>
                <a:latin typeface="Calibri"/>
              </a:rPr>
              <a:t>Move your managed </a:t>
            </a:r>
            <a:r>
              <a:rPr lang="en-AU" sz="2800" dirty="0">
                <a:solidFill>
                  <a:schemeClr val="bg1"/>
                </a:solidFill>
                <a:latin typeface="Calibri"/>
              </a:rPr>
              <a:t>scripts into resources and </a:t>
            </a:r>
            <a:r>
              <a:rPr lang="en-AU" sz="2800" dirty="0" smtClean="0">
                <a:solidFill>
                  <a:schemeClr val="bg1"/>
                </a:solidFill>
                <a:latin typeface="Calibri"/>
              </a:rPr>
              <a:t>wrap them in steps</a:t>
            </a:r>
          </a:p>
        </p:txBody>
      </p:sp>
    </p:spTree>
    <p:extLst>
      <p:ext uri="{BB962C8B-B14F-4D97-AF65-F5344CB8AC3E}">
        <p14:creationId xmlns:p14="http://schemas.microsoft.com/office/powerpoint/2010/main" val="3365285142"/>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07"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DO</a:t>
            </a:r>
            <a:endParaRPr dirty="0"/>
          </a:p>
        </p:txBody>
      </p:sp>
      <p:sp>
        <p:nvSpPr>
          <p:cNvPr id="208" name="CustomShape 2"/>
          <p:cNvSpPr/>
          <p:nvPr/>
        </p:nvSpPr>
        <p:spPr>
          <a:xfrm>
            <a:off x="457200" y="1200240"/>
            <a:ext cx="5620043" cy="3393360"/>
          </a:xfrm>
          <a:prstGeom prst="rect">
            <a:avLst/>
          </a:prstGeom>
          <a:noFill/>
        </p:spPr>
        <p:txBody>
          <a:bodyPr lIns="90000" tIns="45000" rIns="90000" bIns="45000"/>
          <a:lstStyle/>
          <a:p>
            <a:pPr marL="457200" indent="-457200">
              <a:lnSpc>
                <a:spcPct val="100000"/>
              </a:lnSpc>
              <a:buSzPct val="100000"/>
              <a:buBlip>
                <a:blip r:embed="rId4"/>
              </a:buBlip>
            </a:pPr>
            <a:r>
              <a:rPr lang="en-AU" sz="2800" dirty="0" smtClean="0">
                <a:solidFill>
                  <a:schemeClr val="tx1">
                    <a:lumMod val="50000"/>
                    <a:lumOff val="50000"/>
                  </a:schemeClr>
                </a:solidFill>
                <a:latin typeface="Calibri"/>
              </a:rPr>
              <a:t>Use Shared </a:t>
            </a:r>
            <a:r>
              <a:rPr lang="en-AU" sz="2800" dirty="0" smtClean="0">
                <a:solidFill>
                  <a:schemeClr val="tx1">
                    <a:lumMod val="50000"/>
                    <a:lumOff val="50000"/>
                  </a:schemeClr>
                </a:solidFill>
                <a:latin typeface="Calibri"/>
              </a:rPr>
              <a:t>Libraries</a:t>
            </a:r>
            <a:endParaRPr lang="en-AU" sz="2800" dirty="0" smtClean="0">
              <a:solidFill>
                <a:schemeClr val="tx1">
                  <a:lumMod val="50000"/>
                  <a:lumOff val="50000"/>
                </a:schemeClr>
              </a:solidFill>
              <a:latin typeface="Calibri"/>
            </a:endParaRPr>
          </a:p>
          <a:p>
            <a:pPr marL="457200" indent="-457200">
              <a:buSzPct val="100000"/>
              <a:buBlip>
                <a:blip r:embed="rId4"/>
              </a:buBlip>
            </a:pPr>
            <a:r>
              <a:rPr lang="en-AU" sz="2800" dirty="0" smtClean="0">
                <a:solidFill>
                  <a:schemeClr val="tx1">
                    <a:lumMod val="50000"/>
                    <a:lumOff val="50000"/>
                  </a:schemeClr>
                </a:solidFill>
                <a:latin typeface="Calibri"/>
              </a:rPr>
              <a:t>They are code treat them as such</a:t>
            </a:r>
            <a:endParaRPr lang="en-AU" sz="2800" dirty="0" smtClean="0">
              <a:solidFill>
                <a:schemeClr val="tx1">
                  <a:lumMod val="50000"/>
                  <a:lumOff val="50000"/>
                </a:schemeClr>
              </a:solidFill>
              <a:latin typeface="Calibri"/>
            </a:endParaRPr>
          </a:p>
          <a:p>
            <a:pPr marL="457200" indent="-457200">
              <a:buSzPct val="100000"/>
              <a:buBlip>
                <a:blip r:embed="rId4"/>
              </a:buBlip>
            </a:pPr>
            <a:r>
              <a:rPr lang="en-AU" sz="2800" dirty="0" smtClean="0">
                <a:solidFill>
                  <a:schemeClr val="tx1">
                    <a:lumMod val="50000"/>
                    <a:lumOff val="50000"/>
                  </a:schemeClr>
                </a:solidFill>
                <a:latin typeface="Calibri"/>
              </a:rPr>
              <a:t>Move your managed </a:t>
            </a:r>
            <a:r>
              <a:rPr lang="en-AU" sz="2800" dirty="0">
                <a:solidFill>
                  <a:schemeClr val="tx1">
                    <a:lumMod val="50000"/>
                    <a:lumOff val="50000"/>
                  </a:schemeClr>
                </a:solidFill>
                <a:latin typeface="Calibri"/>
              </a:rPr>
              <a:t>scripts into resources and </a:t>
            </a:r>
            <a:r>
              <a:rPr lang="en-AU" sz="2800" dirty="0" smtClean="0">
                <a:solidFill>
                  <a:schemeClr val="tx1">
                    <a:lumMod val="50000"/>
                    <a:lumOff val="50000"/>
                  </a:schemeClr>
                </a:solidFill>
                <a:latin typeface="Calibri"/>
              </a:rPr>
              <a:t>wrap them in steps</a:t>
            </a:r>
          </a:p>
          <a:p>
            <a:pPr marL="457200" indent="-457200">
              <a:buSzPct val="100000"/>
              <a:buBlip>
                <a:blip r:embed="rId4"/>
              </a:buBlip>
            </a:pPr>
            <a:r>
              <a:rPr lang="en-AU" sz="2800" dirty="0">
                <a:solidFill>
                  <a:srgbClr val="FFFFFF"/>
                </a:solidFill>
                <a:latin typeface="Calibri"/>
              </a:rPr>
              <a:t>Use the linter when coding shared libraries</a:t>
            </a:r>
            <a:endParaRPr lang="en-AU" sz="2800" dirty="0" smtClean="0"/>
          </a:p>
          <a:p>
            <a:pPr>
              <a:buSzPct val="100000"/>
            </a:pPr>
            <a:endParaRPr lang="en-AU" sz="2800" dirty="0" smtClean="0">
              <a:solidFill>
                <a:schemeClr val="bg1"/>
              </a:solidFill>
              <a:latin typeface="Calibri"/>
            </a:endParaRPr>
          </a:p>
        </p:txBody>
      </p:sp>
    </p:spTree>
    <p:extLst>
      <p:ext uri="{BB962C8B-B14F-4D97-AF65-F5344CB8AC3E}">
        <p14:creationId xmlns:p14="http://schemas.microsoft.com/office/powerpoint/2010/main" val="3394592197"/>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07"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DO</a:t>
            </a:r>
            <a:endParaRPr dirty="0"/>
          </a:p>
        </p:txBody>
      </p:sp>
      <p:sp>
        <p:nvSpPr>
          <p:cNvPr id="208" name="CustomShape 2"/>
          <p:cNvSpPr/>
          <p:nvPr/>
        </p:nvSpPr>
        <p:spPr>
          <a:xfrm>
            <a:off x="457200" y="1200240"/>
            <a:ext cx="5620043" cy="3393360"/>
          </a:xfrm>
          <a:prstGeom prst="rect">
            <a:avLst/>
          </a:prstGeom>
          <a:noFill/>
        </p:spPr>
        <p:txBody>
          <a:bodyPr lIns="90000" tIns="45000" rIns="90000" bIns="45000"/>
          <a:lstStyle/>
          <a:p>
            <a:pPr marL="457200" indent="-457200">
              <a:lnSpc>
                <a:spcPct val="100000"/>
              </a:lnSpc>
              <a:buSzPct val="100000"/>
              <a:buBlip>
                <a:blip r:embed="rId4"/>
              </a:buBlip>
            </a:pPr>
            <a:r>
              <a:rPr lang="en-AU" sz="2800" dirty="0" smtClean="0">
                <a:solidFill>
                  <a:schemeClr val="tx1">
                    <a:lumMod val="50000"/>
                    <a:lumOff val="50000"/>
                  </a:schemeClr>
                </a:solidFill>
                <a:latin typeface="Calibri"/>
              </a:rPr>
              <a:t>Use Shared </a:t>
            </a:r>
            <a:r>
              <a:rPr lang="en-AU" sz="2800" dirty="0" smtClean="0">
                <a:solidFill>
                  <a:schemeClr val="tx1">
                    <a:lumMod val="50000"/>
                    <a:lumOff val="50000"/>
                  </a:schemeClr>
                </a:solidFill>
                <a:latin typeface="Calibri"/>
              </a:rPr>
              <a:t>Libraries</a:t>
            </a:r>
            <a:endParaRPr lang="en-AU" sz="2800" dirty="0" smtClean="0">
              <a:solidFill>
                <a:schemeClr val="tx1">
                  <a:lumMod val="50000"/>
                  <a:lumOff val="50000"/>
                </a:schemeClr>
              </a:solidFill>
              <a:latin typeface="Calibri"/>
            </a:endParaRPr>
          </a:p>
          <a:p>
            <a:pPr marL="457200" indent="-457200">
              <a:buSzPct val="100000"/>
              <a:buBlip>
                <a:blip r:embed="rId4"/>
              </a:buBlip>
            </a:pPr>
            <a:r>
              <a:rPr lang="en-AU" sz="2800" dirty="0" smtClean="0">
                <a:solidFill>
                  <a:schemeClr val="tx1">
                    <a:lumMod val="50000"/>
                    <a:lumOff val="50000"/>
                  </a:schemeClr>
                </a:solidFill>
                <a:latin typeface="Calibri"/>
              </a:rPr>
              <a:t>They are code treat them as such</a:t>
            </a:r>
            <a:endParaRPr lang="en-AU" sz="2800" dirty="0" smtClean="0">
              <a:solidFill>
                <a:schemeClr val="tx1">
                  <a:lumMod val="50000"/>
                  <a:lumOff val="50000"/>
                </a:schemeClr>
              </a:solidFill>
              <a:latin typeface="Calibri"/>
            </a:endParaRPr>
          </a:p>
          <a:p>
            <a:pPr marL="457200" indent="-457200">
              <a:buSzPct val="100000"/>
              <a:buBlip>
                <a:blip r:embed="rId4"/>
              </a:buBlip>
            </a:pPr>
            <a:r>
              <a:rPr lang="en-AU" sz="2800" dirty="0" smtClean="0">
                <a:solidFill>
                  <a:schemeClr val="tx1">
                    <a:lumMod val="50000"/>
                    <a:lumOff val="50000"/>
                  </a:schemeClr>
                </a:solidFill>
                <a:latin typeface="Calibri"/>
              </a:rPr>
              <a:t>Move your managed </a:t>
            </a:r>
            <a:r>
              <a:rPr lang="en-AU" sz="2800" dirty="0">
                <a:solidFill>
                  <a:schemeClr val="tx1">
                    <a:lumMod val="50000"/>
                    <a:lumOff val="50000"/>
                  </a:schemeClr>
                </a:solidFill>
                <a:latin typeface="Calibri"/>
              </a:rPr>
              <a:t>scripts into resources and </a:t>
            </a:r>
            <a:r>
              <a:rPr lang="en-AU" sz="2800" dirty="0" smtClean="0">
                <a:solidFill>
                  <a:schemeClr val="tx1">
                    <a:lumMod val="50000"/>
                    <a:lumOff val="50000"/>
                  </a:schemeClr>
                </a:solidFill>
                <a:latin typeface="Calibri"/>
              </a:rPr>
              <a:t>wrap them in steps</a:t>
            </a:r>
          </a:p>
          <a:p>
            <a:pPr marL="457200" indent="-457200">
              <a:buSzPct val="100000"/>
              <a:buBlip>
                <a:blip r:embed="rId4"/>
              </a:buBlip>
            </a:pPr>
            <a:r>
              <a:rPr lang="en-AU" sz="2800" dirty="0">
                <a:solidFill>
                  <a:srgbClr val="7F7F7F"/>
                </a:solidFill>
                <a:latin typeface="Calibri"/>
              </a:rPr>
              <a:t>Use the linter when coding shared </a:t>
            </a:r>
            <a:r>
              <a:rPr lang="en-AU" sz="2800" dirty="0" smtClean="0">
                <a:solidFill>
                  <a:srgbClr val="7F7F7F"/>
                </a:solidFill>
                <a:latin typeface="Calibri"/>
              </a:rPr>
              <a:t>libraries</a:t>
            </a:r>
          </a:p>
          <a:p>
            <a:pPr marL="457200" indent="-457200">
              <a:buSzPct val="100000"/>
              <a:buBlip>
                <a:blip r:embed="rId4"/>
              </a:buBlip>
            </a:pPr>
            <a:r>
              <a:rPr lang="en-AU" sz="2800" dirty="0" smtClean="0">
                <a:solidFill>
                  <a:srgbClr val="FFFFFF"/>
                </a:solidFill>
                <a:latin typeface="Calibri"/>
              </a:rPr>
              <a:t>When using reply workflow. Copy the code in the clipboard before running it</a:t>
            </a:r>
            <a:endParaRPr lang="en-AU" sz="2800" dirty="0" smtClean="0"/>
          </a:p>
          <a:p>
            <a:pPr marL="457200" indent="-457200">
              <a:buSzPct val="100000"/>
              <a:buBlip>
                <a:blip r:embed="rId4"/>
              </a:buBlip>
            </a:pPr>
            <a:endParaRPr lang="en-AU" sz="2800" dirty="0" smtClean="0"/>
          </a:p>
          <a:p>
            <a:pPr>
              <a:buSzPct val="100000"/>
            </a:pPr>
            <a:endParaRPr lang="en-AU" sz="2800" dirty="0" smtClean="0">
              <a:solidFill>
                <a:schemeClr val="bg1"/>
              </a:solidFill>
              <a:latin typeface="Calibri"/>
            </a:endParaRPr>
          </a:p>
        </p:txBody>
      </p:sp>
    </p:spTree>
    <p:extLst>
      <p:ext uri="{BB962C8B-B14F-4D97-AF65-F5344CB8AC3E}">
        <p14:creationId xmlns:p14="http://schemas.microsoft.com/office/powerpoint/2010/main" val="743614354"/>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07"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DO NOT</a:t>
            </a:r>
            <a:endParaRPr dirty="0"/>
          </a:p>
        </p:txBody>
      </p:sp>
      <p:sp>
        <p:nvSpPr>
          <p:cNvPr id="208" name="CustomShape 2"/>
          <p:cNvSpPr/>
          <p:nvPr/>
        </p:nvSpPr>
        <p:spPr>
          <a:xfrm>
            <a:off x="457200" y="1200240"/>
            <a:ext cx="5973745"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smtClean="0">
                <a:solidFill>
                  <a:srgbClr val="FFFFFF"/>
                </a:solidFill>
                <a:latin typeface="Calibri"/>
              </a:rPr>
              <a:t>Allow direct commits to master </a:t>
            </a:r>
          </a:p>
        </p:txBody>
      </p:sp>
    </p:spTree>
    <p:extLst>
      <p:ext uri="{BB962C8B-B14F-4D97-AF65-F5344CB8AC3E}">
        <p14:creationId xmlns:p14="http://schemas.microsoft.com/office/powerpoint/2010/main" val="1359655978"/>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07"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DO NOT</a:t>
            </a:r>
            <a:endParaRPr dirty="0"/>
          </a:p>
        </p:txBody>
      </p:sp>
      <p:sp>
        <p:nvSpPr>
          <p:cNvPr id="208" name="CustomShape 2"/>
          <p:cNvSpPr/>
          <p:nvPr/>
        </p:nvSpPr>
        <p:spPr>
          <a:xfrm>
            <a:off x="457200" y="1200240"/>
            <a:ext cx="5861204" cy="3393360"/>
          </a:xfrm>
          <a:prstGeom prst="rect">
            <a:avLst/>
          </a:prstGeom>
          <a:noFill/>
        </p:spPr>
        <p:txBody>
          <a:bodyPr lIns="90000" tIns="45000" rIns="90000" bIns="45000"/>
          <a:lstStyle/>
          <a:p>
            <a:pPr marL="457200" indent="-457200">
              <a:lnSpc>
                <a:spcPct val="100000"/>
              </a:lnSpc>
              <a:buSzPct val="100000"/>
              <a:buBlip>
                <a:blip r:embed="rId4"/>
              </a:buBlip>
            </a:pPr>
            <a:r>
              <a:rPr lang="en-AU" sz="3200" dirty="0" smtClean="0">
                <a:solidFill>
                  <a:srgbClr val="7F7F7F"/>
                </a:solidFill>
                <a:latin typeface="Calibri"/>
              </a:rPr>
              <a:t>Allow direct commits to master </a:t>
            </a:r>
          </a:p>
          <a:p>
            <a:pPr marL="457200" indent="-457200">
              <a:lnSpc>
                <a:spcPct val="100000"/>
              </a:lnSpc>
              <a:buSzPct val="100000"/>
              <a:buBlip>
                <a:blip r:embed="rId4"/>
              </a:buBlip>
            </a:pPr>
            <a:r>
              <a:rPr lang="en-AU" sz="3200" dirty="0" smtClean="0">
                <a:solidFill>
                  <a:srgbClr val="FFFFFF"/>
                </a:solidFill>
                <a:latin typeface="Calibri"/>
                <a:ea typeface="DejaVu Sans"/>
              </a:rPr>
              <a:t>I</a:t>
            </a:r>
            <a:r>
              <a:rPr lang="en-AU" sz="3200" dirty="0" smtClean="0">
                <a:solidFill>
                  <a:srgbClr val="FFFFFF"/>
                </a:solidFill>
                <a:latin typeface="Calibri"/>
                <a:ea typeface="DejaVu Sans"/>
              </a:rPr>
              <a:t>mport </a:t>
            </a:r>
            <a:r>
              <a:rPr lang="en-AU" sz="3200" dirty="0">
                <a:solidFill>
                  <a:srgbClr val="FFFFFF"/>
                </a:solidFill>
                <a:latin typeface="Calibri"/>
                <a:ea typeface="DejaVu Sans"/>
              </a:rPr>
              <a:t>global </a:t>
            </a:r>
            <a:r>
              <a:rPr lang="en-AU" sz="3200" dirty="0" smtClean="0">
                <a:solidFill>
                  <a:srgbClr val="FFFFFF"/>
                </a:solidFill>
                <a:latin typeface="Calibri"/>
                <a:ea typeface="DejaVu Sans"/>
              </a:rPr>
              <a:t>variables</a:t>
            </a:r>
            <a:endParaRPr dirty="0"/>
          </a:p>
        </p:txBody>
      </p:sp>
    </p:spTree>
    <p:extLst>
      <p:ext uri="{BB962C8B-B14F-4D97-AF65-F5344CB8AC3E}">
        <p14:creationId xmlns:p14="http://schemas.microsoft.com/office/powerpoint/2010/main" val="4287322060"/>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09"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GOTCHAS</a:t>
            </a:r>
            <a:endParaRPr/>
          </a:p>
        </p:txBody>
      </p:sp>
      <p:sp>
        <p:nvSpPr>
          <p:cNvPr id="210" name="CustomShape 2"/>
          <p:cNvSpPr/>
          <p:nvPr/>
        </p:nvSpPr>
        <p:spPr>
          <a:xfrm>
            <a:off x="457201" y="1200240"/>
            <a:ext cx="5250264" cy="3393360"/>
          </a:xfrm>
          <a:prstGeom prst="rect">
            <a:avLst/>
          </a:prstGeom>
          <a:noFill/>
        </p:spPr>
        <p:txBody>
          <a:bodyPr lIns="90000" tIns="45000" rIns="90000" bIns="45000"/>
          <a:lstStyle/>
          <a:p>
            <a:pPr marL="457200" indent="-457200">
              <a:lnSpc>
                <a:spcPct val="100000"/>
              </a:lnSpc>
              <a:buSzPct val="100000"/>
              <a:buBlip>
                <a:blip r:embed="rId4"/>
              </a:buBlip>
            </a:pPr>
            <a:r>
              <a:rPr lang="en-AU" sz="2400" dirty="0" smtClean="0">
                <a:solidFill>
                  <a:srgbClr val="FFFFFF"/>
                </a:solidFill>
                <a:latin typeface="Calibri"/>
              </a:rPr>
              <a:t>Libraries </a:t>
            </a:r>
            <a:r>
              <a:rPr lang="en-AU" sz="2400" dirty="0">
                <a:solidFill>
                  <a:srgbClr val="FFFFFF"/>
                </a:solidFill>
                <a:latin typeface="Calibri"/>
                <a:ea typeface="DejaVu Sans"/>
              </a:rPr>
              <a:t>name are case </a:t>
            </a:r>
            <a:r>
              <a:rPr lang="en-AU" sz="2400" dirty="0" smtClean="0">
                <a:solidFill>
                  <a:srgbClr val="FFFFFF"/>
                </a:solidFill>
                <a:latin typeface="Calibri"/>
                <a:ea typeface="DejaVu Sans"/>
              </a:rPr>
              <a:t>sensitive</a:t>
            </a:r>
            <a:endParaRPr lang="en-AU" sz="2400" dirty="0"/>
          </a:p>
          <a:p>
            <a:pPr marL="457200" indent="-457200">
              <a:lnSpc>
                <a:spcPct val="100000"/>
              </a:lnSpc>
              <a:buSzPct val="100000"/>
              <a:buBlip>
                <a:blip r:embed="rId4"/>
              </a:buBlip>
            </a:pPr>
            <a:r>
              <a:rPr lang="en-AU" sz="2400" dirty="0" smtClean="0">
                <a:solidFill>
                  <a:srgbClr val="FFFFFF"/>
                </a:solidFill>
                <a:latin typeface="Calibri"/>
                <a:ea typeface="DejaVu Sans"/>
              </a:rPr>
              <a:t>Linter </a:t>
            </a:r>
            <a:r>
              <a:rPr lang="en-AU" sz="2400" dirty="0">
                <a:solidFill>
                  <a:srgbClr val="FFFFFF"/>
                </a:solidFill>
                <a:latin typeface="Calibri"/>
                <a:ea typeface="DejaVu Sans"/>
              </a:rPr>
              <a:t>won’t catch error of your Shared </a:t>
            </a:r>
            <a:r>
              <a:rPr lang="en-AU" sz="2400" dirty="0" smtClean="0">
                <a:solidFill>
                  <a:srgbClr val="FFFFFF"/>
                </a:solidFill>
                <a:latin typeface="Calibri"/>
                <a:ea typeface="DejaVu Sans"/>
              </a:rPr>
              <a:t>library</a:t>
            </a:r>
            <a:endParaRPr lang="en-AU" sz="2400" dirty="0"/>
          </a:p>
          <a:p>
            <a:pPr marL="457200" indent="-457200">
              <a:lnSpc>
                <a:spcPct val="100000"/>
              </a:lnSpc>
              <a:buSzPct val="100000"/>
              <a:buBlip>
                <a:blip r:embed="rId4"/>
              </a:buBlip>
            </a:pPr>
            <a:r>
              <a:rPr lang="en-AU" sz="2400" dirty="0" smtClean="0">
                <a:solidFill>
                  <a:srgbClr val="FFFFFF"/>
                </a:solidFill>
                <a:latin typeface="Calibri"/>
                <a:ea typeface="DejaVu Sans"/>
              </a:rPr>
              <a:t>PR </a:t>
            </a:r>
            <a:r>
              <a:rPr lang="en-AU" sz="2400" dirty="0">
                <a:solidFill>
                  <a:srgbClr val="FFFFFF"/>
                </a:solidFill>
                <a:latin typeface="Calibri"/>
                <a:ea typeface="DejaVu Sans"/>
              </a:rPr>
              <a:t>not </a:t>
            </a:r>
            <a:r>
              <a:rPr lang="en-AU" sz="2400" dirty="0" smtClean="0">
                <a:solidFill>
                  <a:srgbClr val="FFFFFF"/>
                </a:solidFill>
                <a:latin typeface="Calibri"/>
                <a:ea typeface="DejaVu Sans"/>
              </a:rPr>
              <a:t>triggering the </a:t>
            </a:r>
            <a:r>
              <a:rPr lang="en-AU" sz="2400" dirty="0">
                <a:solidFill>
                  <a:srgbClr val="FFFFFF"/>
                </a:solidFill>
                <a:latin typeface="Calibri"/>
                <a:ea typeface="DejaVu Sans"/>
              </a:rPr>
              <a:t>first time you add a </a:t>
            </a:r>
            <a:r>
              <a:rPr lang="en-AU" sz="2400" dirty="0" err="1">
                <a:solidFill>
                  <a:srgbClr val="FFFFFF"/>
                </a:solidFill>
                <a:latin typeface="Calibri"/>
                <a:ea typeface="DejaVu Sans"/>
              </a:rPr>
              <a:t>Jenkinsfile</a:t>
            </a:r>
            <a:r>
              <a:rPr lang="en-AU" sz="2400" dirty="0">
                <a:solidFill>
                  <a:srgbClr val="FFFFFF"/>
                </a:solidFill>
                <a:latin typeface="Calibri"/>
                <a:ea typeface="DejaVu Sans"/>
              </a:rPr>
              <a:t>, it needs to exists in the base </a:t>
            </a:r>
            <a:r>
              <a:rPr lang="en-AU" sz="2400" dirty="0" smtClean="0">
                <a:solidFill>
                  <a:srgbClr val="FFFFFF"/>
                </a:solidFill>
                <a:latin typeface="Calibri"/>
                <a:ea typeface="DejaVu Sans"/>
              </a:rPr>
              <a:t>branch</a:t>
            </a:r>
            <a:endParaRPr lang="en-AU" sz="2400" dirty="0"/>
          </a:p>
          <a:p>
            <a:pPr marL="457200" indent="-457200">
              <a:lnSpc>
                <a:spcPct val="100000"/>
              </a:lnSpc>
              <a:buSzPct val="100000"/>
              <a:buBlip>
                <a:blip r:embed="rId4"/>
              </a:buBlip>
            </a:pPr>
            <a:r>
              <a:rPr lang="en-AU" sz="2400" dirty="0" smtClean="0">
                <a:solidFill>
                  <a:srgbClr val="FFFFFF"/>
                </a:solidFill>
                <a:latin typeface="Calibri"/>
                <a:ea typeface="DejaVu Sans"/>
              </a:rPr>
              <a:t>Reply </a:t>
            </a:r>
            <a:r>
              <a:rPr lang="en-AU" sz="2400" dirty="0">
                <a:solidFill>
                  <a:srgbClr val="FFFFFF"/>
                </a:solidFill>
                <a:latin typeface="Calibri"/>
                <a:ea typeface="DejaVu Sans"/>
              </a:rPr>
              <a:t>does not take the parameter from the </a:t>
            </a:r>
            <a:r>
              <a:rPr lang="en-AU" sz="2400" dirty="0" smtClean="0">
                <a:solidFill>
                  <a:srgbClr val="FFFFFF"/>
                </a:solidFill>
                <a:latin typeface="Calibri"/>
                <a:ea typeface="DejaVu Sans"/>
              </a:rPr>
              <a:t>current pipeline but </a:t>
            </a:r>
            <a:r>
              <a:rPr lang="en-AU" sz="2400" dirty="0">
                <a:solidFill>
                  <a:srgbClr val="FFFFFF"/>
                </a:solidFill>
                <a:latin typeface="Calibri"/>
                <a:ea typeface="DejaVu Sans"/>
              </a:rPr>
              <a:t>from the previous build	</a:t>
            </a:r>
            <a:endParaRPr sz="2400" dirty="0"/>
          </a:p>
        </p:txBody>
      </p:sp>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13"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links	</a:t>
            </a:r>
            <a:endParaRPr/>
          </a:p>
        </p:txBody>
      </p:sp>
      <p:sp>
        <p:nvSpPr>
          <p:cNvPr id="214" name="CustomShape 2"/>
          <p:cNvSpPr/>
          <p:nvPr/>
        </p:nvSpPr>
        <p:spPr>
          <a:xfrm>
            <a:off x="457200" y="1200240"/>
            <a:ext cx="8228520" cy="3393360"/>
          </a:xfrm>
          <a:prstGeom prst="rect">
            <a:avLst/>
          </a:prstGeom>
          <a:noFill/>
        </p:spPr>
        <p:txBody>
          <a:bodyPr lIns="90000" tIns="45000" rIns="90000" bIns="45000"/>
          <a:lstStyle/>
          <a:p>
            <a:pPr marL="457200" indent="-457200">
              <a:lnSpc>
                <a:spcPct val="100000"/>
              </a:lnSpc>
              <a:buSzPct val="100000"/>
              <a:buBlip>
                <a:blip r:embed="rId4"/>
              </a:buBlip>
            </a:pPr>
            <a:r>
              <a:rPr lang="en-AU" sz="2400" u="sng" dirty="0" smtClean="0">
                <a:solidFill>
                  <a:srgbClr val="0000FF"/>
                </a:solidFill>
                <a:latin typeface="Calibri"/>
                <a:ea typeface="DejaVu Sans"/>
                <a:hlinkClick r:id="rId5"/>
              </a:rPr>
              <a:t>https</a:t>
            </a:r>
            <a:r>
              <a:rPr lang="en-AU" sz="2400" u="sng" dirty="0">
                <a:solidFill>
                  <a:srgbClr val="0000FF"/>
                </a:solidFill>
                <a:latin typeface="Calibri"/>
                <a:ea typeface="DejaVu Sans"/>
                <a:hlinkClick r:id="rId5"/>
              </a:rPr>
              <a:t>://jenkins.io/doc/book/pipeline/shared-libraries</a:t>
            </a:r>
            <a:r>
              <a:rPr lang="en-AU" sz="2400" u="sng" dirty="0" smtClean="0">
                <a:solidFill>
                  <a:srgbClr val="0000FF"/>
                </a:solidFill>
                <a:latin typeface="Calibri"/>
                <a:ea typeface="DejaVu Sans"/>
                <a:hlinkClick r:id="rId5"/>
              </a:rPr>
              <a:t>/</a:t>
            </a:r>
            <a:endParaRPr lang="en-AU" dirty="0"/>
          </a:p>
          <a:p>
            <a:pPr marL="457200" indent="-457200">
              <a:lnSpc>
                <a:spcPct val="100000"/>
              </a:lnSpc>
              <a:buSzPct val="100000"/>
              <a:buBlip>
                <a:blip r:embed="rId4"/>
              </a:buBlip>
            </a:pPr>
            <a:r>
              <a:rPr lang="en-AU" sz="2400" u="sng" dirty="0" smtClean="0">
                <a:solidFill>
                  <a:srgbClr val="0000FF"/>
                </a:solidFill>
                <a:latin typeface="Calibri"/>
                <a:ea typeface="DejaVu Sans"/>
                <a:hlinkClick r:id="rId6"/>
              </a:rPr>
              <a:t>https</a:t>
            </a:r>
            <a:r>
              <a:rPr lang="en-AU" sz="2400" u="sng" dirty="0">
                <a:solidFill>
                  <a:srgbClr val="0000FF"/>
                </a:solidFill>
                <a:latin typeface="Calibri"/>
                <a:ea typeface="DejaVu Sans"/>
                <a:hlinkClick r:id="rId6"/>
              </a:rPr>
              <a:t>://wiki.jenkins.io/display/JENKINS/Pipeline+Shared+Groovy+Libraries+</a:t>
            </a:r>
            <a:r>
              <a:rPr lang="en-AU" sz="2400" u="sng" dirty="0" smtClean="0">
                <a:solidFill>
                  <a:srgbClr val="0000FF"/>
                </a:solidFill>
                <a:latin typeface="Calibri"/>
                <a:ea typeface="DejaVu Sans"/>
                <a:hlinkClick r:id="rId6"/>
              </a:rPr>
              <a:t>Plugin</a:t>
            </a:r>
            <a:endParaRPr lang="en-AU" dirty="0"/>
          </a:p>
          <a:p>
            <a:pPr marL="457200" indent="-457200">
              <a:lnSpc>
                <a:spcPct val="100000"/>
              </a:lnSpc>
              <a:buSzPct val="100000"/>
              <a:buBlip>
                <a:blip r:embed="rId4"/>
              </a:buBlip>
            </a:pPr>
            <a:r>
              <a:rPr lang="en-AU" sz="2400" u="sng" dirty="0" smtClean="0">
                <a:solidFill>
                  <a:srgbClr val="0000FF"/>
                </a:solidFill>
                <a:latin typeface="Calibri"/>
                <a:ea typeface="DejaVu Sans"/>
                <a:hlinkClick r:id="rId7"/>
              </a:rPr>
              <a:t>https</a:t>
            </a:r>
            <a:r>
              <a:rPr lang="en-AU" sz="2400" u="sng" dirty="0">
                <a:solidFill>
                  <a:srgbClr val="0000FF"/>
                </a:solidFill>
                <a:latin typeface="Calibri"/>
                <a:ea typeface="DejaVu Sans"/>
                <a:hlinkClick r:id="rId7"/>
              </a:rPr>
              <a:t>://github.com/jenkinsci/workflow-cps-global-lib-</a:t>
            </a:r>
            <a:r>
              <a:rPr lang="en-AU" sz="2400" u="sng" dirty="0" smtClean="0">
                <a:solidFill>
                  <a:srgbClr val="0000FF"/>
                </a:solidFill>
                <a:latin typeface="Calibri"/>
                <a:ea typeface="DejaVu Sans"/>
                <a:hlinkClick r:id="rId7"/>
              </a:rPr>
              <a:t>plugin</a:t>
            </a:r>
            <a:endParaRPr lang="en-AU" sz="2400" u="sng" dirty="0">
              <a:solidFill>
                <a:srgbClr val="0000FF"/>
              </a:solidFill>
              <a:latin typeface="Calibri"/>
              <a:ea typeface="DejaVu Sans"/>
            </a:endParaRPr>
          </a:p>
          <a:p>
            <a:pPr marL="457200" indent="-457200">
              <a:lnSpc>
                <a:spcPct val="100000"/>
              </a:lnSpc>
              <a:buSzPct val="100000"/>
              <a:buBlip>
                <a:blip r:embed="rId4"/>
              </a:buBlip>
            </a:pPr>
            <a:r>
              <a:rPr lang="en-AU" sz="2400" u="sng" dirty="0" smtClean="0">
                <a:solidFill>
                  <a:srgbClr val="0000FF"/>
                </a:solidFill>
                <a:latin typeface="Calibri"/>
                <a:hlinkClick r:id="rId8"/>
              </a:rPr>
              <a:t>https</a:t>
            </a:r>
            <a:r>
              <a:rPr lang="en-AU" sz="2400" u="sng" dirty="0">
                <a:solidFill>
                  <a:srgbClr val="0000FF"/>
                </a:solidFill>
                <a:latin typeface="Calibri"/>
                <a:hlinkClick r:id="rId8"/>
              </a:rPr>
              <a:t>://jenkins.io/doc/book/pipeline</a:t>
            </a:r>
            <a:r>
              <a:rPr lang="en-AU" sz="2400" u="sng" dirty="0" smtClean="0">
                <a:solidFill>
                  <a:srgbClr val="0000FF"/>
                </a:solidFill>
                <a:latin typeface="Calibri"/>
                <a:hlinkClick r:id="rId8"/>
              </a:rPr>
              <a:t>/</a:t>
            </a:r>
            <a:endParaRPr lang="en-AU" sz="2400" u="sng" dirty="0" smtClean="0">
              <a:solidFill>
                <a:srgbClr val="0000FF"/>
              </a:solidFill>
              <a:latin typeface="Calibri"/>
            </a:endParaRPr>
          </a:p>
          <a:p>
            <a:pPr>
              <a:lnSpc>
                <a:spcPct val="100000"/>
              </a:lnSpc>
              <a:buFont typeface="Arial"/>
              <a:buChar char="•"/>
            </a:pPr>
            <a:endParaRPr lang="en-AU" sz="2400" u="sng" dirty="0" smtClean="0">
              <a:solidFill>
                <a:srgbClr val="0000FF"/>
              </a:solidFill>
              <a:latin typeface="Calibri"/>
              <a:ea typeface="DejaVu Sans"/>
            </a:endParaRPr>
          </a:p>
          <a:p>
            <a:pPr>
              <a:lnSpc>
                <a:spcPct val="100000"/>
              </a:lnSpc>
              <a:buFont typeface="Arial"/>
              <a:buChar char="•"/>
            </a:pPr>
            <a:endParaRPr dirty="0"/>
          </a:p>
          <a:p>
            <a:pPr>
              <a:lnSpc>
                <a:spcPct val="100000"/>
              </a:lnSpc>
            </a:pPr>
            <a:endParaRPr dirty="0"/>
          </a:p>
          <a:p>
            <a:pPr>
              <a:lnSpc>
                <a:spcPct val="100000"/>
              </a:lnSpc>
            </a:pPr>
            <a:endParaRPr dirty="0"/>
          </a:p>
        </p:txBody>
      </p:sp>
    </p:spTree>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11"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a:solidFill>
                  <a:srgbClr val="FFFFFF"/>
                </a:solidFill>
                <a:latin typeface="Calibri"/>
                <a:ea typeface="DejaVu Sans"/>
              </a:rPr>
              <a:t>Back up slides</a:t>
            </a:r>
            <a:endParaRPr dirty="0"/>
          </a:p>
        </p:txBody>
      </p:sp>
      <p:sp>
        <p:nvSpPr>
          <p:cNvPr id="212" name="CustomShape 2"/>
          <p:cNvSpPr/>
          <p:nvPr/>
        </p:nvSpPr>
        <p:spPr>
          <a:xfrm>
            <a:off x="457200" y="1200240"/>
            <a:ext cx="8228520" cy="3393360"/>
          </a:xfrm>
          <a:prstGeom prst="rect">
            <a:avLst/>
          </a:prstGeom>
          <a:noFill/>
        </p:spPr>
      </p:sp>
      <p:sp>
        <p:nvSpPr>
          <p:cNvPr id="4" name="CustomShape 2"/>
          <p:cNvSpPr/>
          <p:nvPr/>
        </p:nvSpPr>
        <p:spPr>
          <a:xfrm>
            <a:off x="457200" y="1200240"/>
            <a:ext cx="8228520" cy="3393360"/>
          </a:xfrm>
          <a:prstGeom prst="rect">
            <a:avLst/>
          </a:prstGeom>
          <a:noFill/>
        </p:spPr>
        <p:txBody>
          <a:bodyPr lIns="90000" tIns="45000" rIns="90000" bIns="45000"/>
          <a:lstStyle/>
          <a:p>
            <a:pPr marL="457200" indent="-457200">
              <a:buSzPct val="100000"/>
              <a:buBlip>
                <a:blip r:embed="rId4"/>
              </a:buBlip>
            </a:pPr>
            <a:r>
              <a:rPr lang="en-AU" sz="2800" dirty="0" smtClean="0">
                <a:solidFill>
                  <a:schemeClr val="bg1"/>
                </a:solidFill>
                <a:latin typeface="Calibri"/>
              </a:rPr>
              <a:t>Discuss:</a:t>
            </a:r>
          </a:p>
          <a:p>
            <a:pPr marL="914400" lvl="1" indent="-457200">
              <a:buSzPct val="100000"/>
              <a:buBlip>
                <a:blip r:embed="rId4"/>
              </a:buBlip>
            </a:pPr>
            <a:r>
              <a:rPr lang="en-AU" sz="2800" dirty="0" smtClean="0">
                <a:solidFill>
                  <a:schemeClr val="bg1"/>
                </a:solidFill>
                <a:latin typeface="Calibri"/>
              </a:rPr>
              <a:t> </a:t>
            </a:r>
            <a:r>
              <a:rPr lang="en-AU" sz="2800" dirty="0" smtClean="0">
                <a:solidFill>
                  <a:schemeClr val="bg1"/>
                </a:solidFill>
              </a:rPr>
              <a:t>Folder-level Shared Libraries</a:t>
            </a:r>
          </a:p>
          <a:p>
            <a:pPr marL="914400" lvl="1" indent="-457200">
              <a:buSzPct val="100000"/>
              <a:buBlip>
                <a:blip r:embed="rId4"/>
              </a:buBlip>
            </a:pPr>
            <a:r>
              <a:rPr lang="en-AU" sz="2800" dirty="0" smtClean="0">
                <a:solidFill>
                  <a:schemeClr val="bg1"/>
                </a:solidFill>
              </a:rPr>
              <a:t>Dynamic retrieval </a:t>
            </a:r>
            <a:r>
              <a:rPr lang="en-AU" sz="2800" smtClean="0">
                <a:solidFill>
                  <a:schemeClr val="bg1"/>
                </a:solidFill>
              </a:rPr>
              <a:t>of libraries</a:t>
            </a:r>
            <a:endParaRPr lang="en-AU" sz="2800" dirty="0" smtClean="0">
              <a:solidFill>
                <a:schemeClr val="bg1"/>
              </a:solidFill>
            </a:endParaRPr>
          </a:p>
          <a:p>
            <a:pPr marL="457200" indent="-457200">
              <a:buSzPct val="100000"/>
              <a:buBlip>
                <a:blip r:embed="rId4"/>
              </a:buBlip>
            </a:pPr>
            <a:endParaRPr lang="en-AU" sz="2800" dirty="0" smtClean="0">
              <a:solidFill>
                <a:schemeClr val="bg1"/>
              </a:solidFill>
              <a:latin typeface="Calibri"/>
            </a:endParaRPr>
          </a:p>
        </p:txBody>
      </p:sp>
    </p:spTree>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dirty="0" smtClean="0">
                <a:solidFill>
                  <a:srgbClr val="FFFFFF"/>
                </a:solidFill>
                <a:latin typeface="Calibri"/>
                <a:ea typeface="DejaVu Sans"/>
              </a:rPr>
              <a:t>Backup slide</a:t>
            </a:r>
            <a:endParaRPr dirty="0"/>
          </a:p>
        </p:txBody>
      </p:sp>
      <p:sp>
        <p:nvSpPr>
          <p:cNvPr id="208" name="CustomShape 2"/>
          <p:cNvSpPr/>
          <p:nvPr/>
        </p:nvSpPr>
        <p:spPr>
          <a:xfrm>
            <a:off x="457200" y="1200240"/>
            <a:ext cx="5620043" cy="3393360"/>
          </a:xfrm>
          <a:prstGeom prst="rect">
            <a:avLst/>
          </a:prstGeom>
          <a:noFill/>
        </p:spPr>
        <p:txBody>
          <a:bodyPr lIns="90000" tIns="45000" rIns="90000" bIns="45000"/>
          <a:lstStyle/>
          <a:p>
            <a:pPr marL="457200" indent="-457200">
              <a:buSzPct val="100000"/>
              <a:buBlip>
                <a:blip r:embed="rId3"/>
              </a:buBlip>
            </a:pPr>
            <a:r>
              <a:rPr lang="en-AU" sz="2800" dirty="0" smtClean="0">
                <a:solidFill>
                  <a:schemeClr val="bg1"/>
                </a:solidFill>
                <a:latin typeface="Calibri"/>
              </a:rPr>
              <a:t>Discuss, </a:t>
            </a:r>
          </a:p>
        </p:txBody>
      </p:sp>
    </p:spTree>
    <p:extLst>
      <p:ext uri="{BB962C8B-B14F-4D97-AF65-F5344CB8AC3E}">
        <p14:creationId xmlns:p14="http://schemas.microsoft.com/office/powerpoint/2010/main" val="129145242"/>
      </p:ext>
    </p:extLst>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55" name="CustomShape 1"/>
          <p:cNvSpPr/>
          <p:nvPr/>
        </p:nvSpPr>
        <p:spPr>
          <a:xfrm>
            <a:off x="457200" y="205920"/>
            <a:ext cx="8228520" cy="856440"/>
          </a:xfrm>
          <a:prstGeom prst="rect">
            <a:avLst/>
          </a:prstGeom>
          <a:noFill/>
        </p:spPr>
        <p:txBody>
          <a:bodyPr lIns="90000" tIns="45000" rIns="90000" bIns="45000" anchor="ctr"/>
          <a:lstStyle/>
          <a:p>
            <a:pPr algn="ctr">
              <a:lnSpc>
                <a:spcPct val="100000"/>
              </a:lnSpc>
            </a:pPr>
            <a:r>
              <a:rPr lang="en-AU" sz="4400">
                <a:solidFill>
                  <a:srgbClr val="FFFFFF"/>
                </a:solidFill>
                <a:latin typeface="Calibri"/>
                <a:ea typeface="DejaVu Sans"/>
              </a:rPr>
              <a:t>Why Shared Libraries	</a:t>
            </a:r>
            <a:endParaRPr/>
          </a:p>
        </p:txBody>
      </p:sp>
      <p:sp>
        <p:nvSpPr>
          <p:cNvPr id="156" name="CustomShape 2"/>
          <p:cNvSpPr/>
          <p:nvPr/>
        </p:nvSpPr>
        <p:spPr>
          <a:xfrm>
            <a:off x="457200" y="1200240"/>
            <a:ext cx="8228520" cy="3393360"/>
          </a:xfrm>
          <a:prstGeom prst="rect">
            <a:avLst/>
          </a:prstGeom>
          <a:noFill/>
        </p:spPr>
        <p:txBody>
          <a:bodyPr lIns="90000" tIns="45000" rIns="90000" bIns="45000"/>
          <a:lstStyle/>
          <a:p>
            <a:pPr marL="342900" indent="-342900">
              <a:lnSpc>
                <a:spcPct val="100000"/>
              </a:lnSpc>
              <a:buBlip>
                <a:blip r:embed="rId4"/>
              </a:buBlip>
            </a:pPr>
            <a:r>
              <a:rPr lang="en-AU" sz="2400" dirty="0" smtClean="0">
                <a:solidFill>
                  <a:srgbClr val="FFFFFF"/>
                </a:solidFill>
                <a:latin typeface="Calibri"/>
                <a:ea typeface="DejaVu Sans"/>
              </a:rPr>
              <a:t>Abstract Complexity</a:t>
            </a:r>
            <a:endParaRPr sz="2400" dirty="0"/>
          </a:p>
          <a:p>
            <a:pPr>
              <a:lnSpc>
                <a:spcPct val="100000"/>
              </a:lnSpc>
            </a:pPr>
            <a:endParaRPr sz="2400" dirty="0"/>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CustomShape 1"/>
          <p:cNvSpPr/>
          <p:nvPr/>
        </p:nvSpPr>
        <p:spPr>
          <a:xfrm>
            <a:off x="457200" y="205920"/>
            <a:ext cx="8228520" cy="856440"/>
          </a:xfrm>
          <a:prstGeom prst="rect">
            <a:avLst/>
          </a:prstGeom>
          <a:noFill/>
        </p:spPr>
      </p:sp>
      <p:pic>
        <p:nvPicPr>
          <p:cNvPr id="160" name="Picture 159"/>
          <p:cNvPicPr/>
          <p:nvPr/>
        </p:nvPicPr>
        <p:blipFill>
          <a:blip r:embed="rId3"/>
          <a:stretch>
            <a:fillRect/>
          </a:stretch>
        </p:blipFill>
        <p:spPr>
          <a:xfrm>
            <a:off x="-144000" y="4680"/>
            <a:ext cx="9288000" cy="5143320"/>
          </a:xfrm>
          <a:prstGeom prst="rect">
            <a:avLst/>
          </a:prstGeom>
        </p:spPr>
      </p:pic>
    </p:spTree>
  </p:cSld>
  <p:clrMapOvr>
    <a:masterClrMapping/>
  </p:clrMapOvr>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CustomShape 1"/>
          <p:cNvSpPr/>
          <p:nvPr/>
        </p:nvSpPr>
        <p:spPr>
          <a:xfrm>
            <a:off x="457200" y="205920"/>
            <a:ext cx="8228520" cy="856440"/>
          </a:xfrm>
          <a:prstGeom prst="rect">
            <a:avLst/>
          </a:prstGeom>
          <a:noFill/>
        </p:spPr>
      </p:sp>
      <p:pic>
        <p:nvPicPr>
          <p:cNvPr id="158" name="Picture 157"/>
          <p:cNvPicPr/>
          <p:nvPr/>
        </p:nvPicPr>
        <p:blipFill>
          <a:blip r:embed="rId3"/>
          <a:stretch>
            <a:fillRect/>
          </a:stretch>
        </p:blipFill>
        <p:spPr>
          <a:xfrm>
            <a:off x="216000" y="144000"/>
            <a:ext cx="8639640" cy="4823640"/>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1502</TotalTime>
  <Words>6586</Words>
  <Application>Microsoft Macintosh PowerPoint</Application>
  <PresentationFormat>On-screen Show (16:9)</PresentationFormat>
  <Paragraphs>836</Paragraphs>
  <Slides>69</Slides>
  <Notes>69</Notes>
  <HiddenSlides>0</HiddenSlides>
  <MMClips>0</MMClips>
  <ScaleCrop>false</ScaleCrop>
  <HeadingPairs>
    <vt:vector size="4" baseType="variant">
      <vt:variant>
        <vt:lpstr>Theme</vt:lpstr>
      </vt:variant>
      <vt:variant>
        <vt:i4>4</vt:i4>
      </vt:variant>
      <vt:variant>
        <vt:lpstr>Slide Titles</vt:lpstr>
      </vt:variant>
      <vt:variant>
        <vt:i4>69</vt:i4>
      </vt:variant>
    </vt:vector>
  </HeadingPairs>
  <TitlesOfParts>
    <vt:vector size="73" baseType="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Victoria Brusasca</cp:lastModifiedBy>
  <cp:revision>85</cp:revision>
  <dcterms:modified xsi:type="dcterms:W3CDTF">2017-07-18T15:13:19Z</dcterms:modified>
</cp:coreProperties>
</file>